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notesSlides/notesSlide8.xml" ContentType="application/vnd.openxmlformats-officedocument.presentationml.notesSlide+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9" r:id="rId3"/>
    <p:sldId id="260" r:id="rId4"/>
    <p:sldId id="261" r:id="rId5"/>
    <p:sldId id="262" r:id="rId6"/>
    <p:sldId id="263" r:id="rId7"/>
    <p:sldId id="264" r:id="rId8"/>
    <p:sldId id="2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A9D4"/>
    <a:srgbClr val="87A0B7"/>
    <a:srgbClr val="73B6E3"/>
    <a:srgbClr val="F68C3C"/>
    <a:srgbClr val="2305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1EDC2D-1903-9312-7BCD-11F9C02031AD}" v="11" dt="2025-08-29T14:26:58.9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1.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50BB2E34-EB57-4C6B-9EF7-66CE15F5B586}"/>
    <pc:docChg chg="modSld">
      <pc:chgData name="Josselin Bourges" userId="S::josselin.bourges@un.org::2853f2c9-8004-4548-bb73-10249e173b61" providerId="AD" clId="Web-{50BB2E34-EB57-4C6B-9EF7-66CE15F5B586}" dt="2025-08-12T18:01:42.645" v="44"/>
      <pc:docMkLst>
        <pc:docMk/>
      </pc:docMkLst>
      <pc:sldChg chg="modNotes">
        <pc:chgData name="Josselin Bourges" userId="S::josselin.bourges@un.org::2853f2c9-8004-4548-bb73-10249e173b61" providerId="AD" clId="Web-{50BB2E34-EB57-4C6B-9EF7-66CE15F5B586}" dt="2025-08-12T18:00:29.142" v="20"/>
        <pc:sldMkLst>
          <pc:docMk/>
          <pc:sldMk cId="2858640447" sldId="256"/>
        </pc:sldMkLst>
      </pc:sldChg>
      <pc:sldChg chg="modSp modNotes">
        <pc:chgData name="Josselin Bourges" userId="S::josselin.bourges@un.org::2853f2c9-8004-4548-bb73-10249e173b61" providerId="AD" clId="Web-{50BB2E34-EB57-4C6B-9EF7-66CE15F5B586}" dt="2025-08-12T18:00:40.783" v="23"/>
        <pc:sldMkLst>
          <pc:docMk/>
          <pc:sldMk cId="3551816577" sldId="259"/>
        </pc:sldMkLst>
        <pc:spChg chg="mod">
          <ac:chgData name="Josselin Bourges" userId="S::josselin.bourges@un.org::2853f2c9-8004-4548-bb73-10249e173b61" providerId="AD" clId="Web-{50BB2E34-EB57-4C6B-9EF7-66CE15F5B586}" dt="2025-08-12T17:58:24.043" v="0" actId="20577"/>
          <ac:spMkLst>
            <pc:docMk/>
            <pc:sldMk cId="3551816577" sldId="259"/>
            <ac:spMk id="4" creationId="{BBCF5865-B7D6-3BA5-08B8-A6FDC9008FFB}"/>
          </ac:spMkLst>
        </pc:spChg>
      </pc:sldChg>
      <pc:sldChg chg="modSp modNotes">
        <pc:chgData name="Josselin Bourges" userId="S::josselin.bourges@un.org::2853f2c9-8004-4548-bb73-10249e173b61" providerId="AD" clId="Web-{50BB2E34-EB57-4C6B-9EF7-66CE15F5B586}" dt="2025-08-12T18:00:59.628" v="31"/>
        <pc:sldMkLst>
          <pc:docMk/>
          <pc:sldMk cId="3467038340" sldId="260"/>
        </pc:sldMkLst>
        <pc:spChg chg="mod">
          <ac:chgData name="Josselin Bourges" userId="S::josselin.bourges@un.org::2853f2c9-8004-4548-bb73-10249e173b61" providerId="AD" clId="Web-{50BB2E34-EB57-4C6B-9EF7-66CE15F5B586}" dt="2025-08-12T17:58:48.294" v="3" actId="20577"/>
          <ac:spMkLst>
            <pc:docMk/>
            <pc:sldMk cId="3467038340" sldId="260"/>
            <ac:spMk id="4" creationId="{84AD7947-5527-F088-B252-D3478732C9B2}"/>
          </ac:spMkLst>
        </pc:spChg>
      </pc:sldChg>
      <pc:sldChg chg="addSp delSp modSp delAnim modNotes">
        <pc:chgData name="Josselin Bourges" userId="S::josselin.bourges@un.org::2853f2c9-8004-4548-bb73-10249e173b61" providerId="AD" clId="Web-{50BB2E34-EB57-4C6B-9EF7-66CE15F5B586}" dt="2025-08-12T18:00:51.112" v="28"/>
        <pc:sldMkLst>
          <pc:docMk/>
          <pc:sldMk cId="3020917324" sldId="261"/>
        </pc:sldMkLst>
        <pc:spChg chg="mod">
          <ac:chgData name="Josselin Bourges" userId="S::josselin.bourges@un.org::2853f2c9-8004-4548-bb73-10249e173b61" providerId="AD" clId="Web-{50BB2E34-EB57-4C6B-9EF7-66CE15F5B586}" dt="2025-08-12T17:59:06.108" v="6" actId="20577"/>
          <ac:spMkLst>
            <pc:docMk/>
            <pc:sldMk cId="3020917324" sldId="261"/>
            <ac:spMk id="8" creationId="{C6B49C8F-09A7-1C02-F292-056DADAA3284}"/>
          </ac:spMkLst>
        </pc:spChg>
        <pc:graphicFrameChg chg="add">
          <ac:chgData name="Josselin Bourges" userId="S::josselin.bourges@un.org::2853f2c9-8004-4548-bb73-10249e173b61" providerId="AD" clId="Web-{50BB2E34-EB57-4C6B-9EF7-66CE15F5B586}" dt="2025-08-12T17:59:10.217" v="8"/>
          <ac:graphicFrameMkLst>
            <pc:docMk/>
            <pc:sldMk cId="3020917324" sldId="261"/>
            <ac:graphicFrameMk id="28" creationId="{C205F811-88A9-9666-E2DA-E8202157CD0F}"/>
          </ac:graphicFrameMkLst>
        </pc:graphicFrameChg>
      </pc:sldChg>
      <pc:sldChg chg="modSp modNotes">
        <pc:chgData name="Josselin Bourges" userId="S::josselin.bourges@un.org::2853f2c9-8004-4548-bb73-10249e173b61" providerId="AD" clId="Web-{50BB2E34-EB57-4C6B-9EF7-66CE15F5B586}" dt="2025-08-12T18:01:12.847" v="34"/>
        <pc:sldMkLst>
          <pc:docMk/>
          <pc:sldMk cId="2384867795" sldId="262"/>
        </pc:sldMkLst>
        <pc:spChg chg="mod">
          <ac:chgData name="Josselin Bourges" userId="S::josselin.bourges@un.org::2853f2c9-8004-4548-bb73-10249e173b61" providerId="AD" clId="Web-{50BB2E34-EB57-4C6B-9EF7-66CE15F5B586}" dt="2025-08-12T17:59:22.014" v="10" actId="20577"/>
          <ac:spMkLst>
            <pc:docMk/>
            <pc:sldMk cId="2384867795" sldId="262"/>
            <ac:spMk id="4" creationId="{88451EEC-9955-FF26-2E9D-85860887028B}"/>
          </ac:spMkLst>
        </pc:spChg>
      </pc:sldChg>
      <pc:sldChg chg="modSp modNotes">
        <pc:chgData name="Josselin Bourges" userId="S::josselin.bourges@un.org::2853f2c9-8004-4548-bb73-10249e173b61" providerId="AD" clId="Web-{50BB2E34-EB57-4C6B-9EF7-66CE15F5B586}" dt="2025-08-12T18:01:28.254" v="38"/>
        <pc:sldMkLst>
          <pc:docMk/>
          <pc:sldMk cId="1828254937" sldId="263"/>
        </pc:sldMkLst>
        <pc:spChg chg="mod">
          <ac:chgData name="Josselin Bourges" userId="S::josselin.bourges@un.org::2853f2c9-8004-4548-bb73-10249e173b61" providerId="AD" clId="Web-{50BB2E34-EB57-4C6B-9EF7-66CE15F5B586}" dt="2025-08-12T17:59:41.640" v="12" actId="20577"/>
          <ac:spMkLst>
            <pc:docMk/>
            <pc:sldMk cId="1828254937" sldId="263"/>
            <ac:spMk id="4" creationId="{13086383-64C6-21EC-6F6D-F993D6C98F3A}"/>
          </ac:spMkLst>
        </pc:spChg>
      </pc:sldChg>
      <pc:sldChg chg="modSp modNotes">
        <pc:chgData name="Josselin Bourges" userId="S::josselin.bourges@un.org::2853f2c9-8004-4548-bb73-10249e173b61" providerId="AD" clId="Web-{50BB2E34-EB57-4C6B-9EF7-66CE15F5B586}" dt="2025-08-12T18:01:32.442" v="41"/>
        <pc:sldMkLst>
          <pc:docMk/>
          <pc:sldMk cId="874166901" sldId="264"/>
        </pc:sldMkLst>
        <pc:spChg chg="mod">
          <ac:chgData name="Josselin Bourges" userId="S::josselin.bourges@un.org::2853f2c9-8004-4548-bb73-10249e173b61" providerId="AD" clId="Web-{50BB2E34-EB57-4C6B-9EF7-66CE15F5B586}" dt="2025-08-12T17:59:52.110" v="14" actId="20577"/>
          <ac:spMkLst>
            <pc:docMk/>
            <pc:sldMk cId="874166901" sldId="264"/>
            <ac:spMk id="4" creationId="{4812B06B-0070-9B9B-C41E-48E4C75526CD}"/>
          </ac:spMkLst>
        </pc:spChg>
        <pc:spChg chg="mod">
          <ac:chgData name="Josselin Bourges" userId="S::josselin.bourges@un.org::2853f2c9-8004-4548-bb73-10249e173b61" providerId="AD" clId="Web-{50BB2E34-EB57-4C6B-9EF7-66CE15F5B586}" dt="2025-08-12T17:59:56.641" v="15" actId="20577"/>
          <ac:spMkLst>
            <pc:docMk/>
            <pc:sldMk cId="874166901" sldId="264"/>
            <ac:spMk id="5" creationId="{07B1F0ED-A7D2-B276-22F4-CCE2B36A6B3E}"/>
          </ac:spMkLst>
        </pc:spChg>
      </pc:sldChg>
      <pc:sldChg chg="modSp modNotes">
        <pc:chgData name="Josselin Bourges" userId="S::josselin.bourges@un.org::2853f2c9-8004-4548-bb73-10249e173b61" providerId="AD" clId="Web-{50BB2E34-EB57-4C6B-9EF7-66CE15F5B586}" dt="2025-08-12T18:01:42.645" v="44"/>
        <pc:sldMkLst>
          <pc:docMk/>
          <pc:sldMk cId="1777878408" sldId="265"/>
        </pc:sldMkLst>
        <pc:spChg chg="mod">
          <ac:chgData name="Josselin Bourges" userId="S::josselin.bourges@un.org::2853f2c9-8004-4548-bb73-10249e173b61" providerId="AD" clId="Web-{50BB2E34-EB57-4C6B-9EF7-66CE15F5B586}" dt="2025-08-12T18:00:09.485" v="17" actId="20577"/>
          <ac:spMkLst>
            <pc:docMk/>
            <pc:sldMk cId="1777878408" sldId="265"/>
            <ac:spMk id="5" creationId="{E6FAEF62-40E9-5B21-209B-B8812A89F8D4}"/>
          </ac:spMkLst>
        </pc:spChg>
      </pc:sldChg>
    </pc:docChg>
  </pc:docChgLst>
  <pc:docChgLst>
    <pc:chgData name="Ruth Ouattara" userId="ef623609-f3d1-4537-8577-3dbd58257726" providerId="ADAL" clId="{59A1C1FF-7172-4D9A-AD0E-BF8241424A97}"/>
    <pc:docChg chg="undo redo custSel addSld delSld modSld">
      <pc:chgData name="Ruth Ouattara" userId="ef623609-f3d1-4537-8577-3dbd58257726" providerId="ADAL" clId="{59A1C1FF-7172-4D9A-AD0E-BF8241424A97}" dt="2025-07-09T16:23:49.058" v="1185" actId="2696"/>
      <pc:docMkLst>
        <pc:docMk/>
      </pc:docMkLst>
      <pc:sldChg chg="modSp del mod">
        <pc:chgData name="Ruth Ouattara" userId="ef623609-f3d1-4537-8577-3dbd58257726" providerId="ADAL" clId="{59A1C1FF-7172-4D9A-AD0E-BF8241424A97}" dt="2025-05-20T20:27:34.970" v="1167" actId="2696"/>
        <pc:sldMkLst>
          <pc:docMk/>
          <pc:sldMk cId="1349943376" sldId="256"/>
        </pc:sldMkLst>
      </pc:sldChg>
      <pc:sldChg chg="add">
        <pc:chgData name="Ruth Ouattara" userId="ef623609-f3d1-4537-8577-3dbd58257726" providerId="ADAL" clId="{59A1C1FF-7172-4D9A-AD0E-BF8241424A97}" dt="2025-07-09T16:23:44.796" v="1184"/>
        <pc:sldMkLst>
          <pc:docMk/>
          <pc:sldMk cId="2858640447" sldId="256"/>
        </pc:sldMkLst>
      </pc:sldChg>
      <pc:sldChg chg="modSp del mod">
        <pc:chgData name="Ruth Ouattara" userId="ef623609-f3d1-4537-8577-3dbd58257726" providerId="ADAL" clId="{59A1C1FF-7172-4D9A-AD0E-BF8241424A97}" dt="2025-07-09T16:23:49.058" v="1185" actId="2696"/>
        <pc:sldMkLst>
          <pc:docMk/>
          <pc:sldMk cId="3023430684" sldId="258"/>
        </pc:sldMkLst>
      </pc:sldChg>
      <pc:sldChg chg="modSp mod">
        <pc:chgData name="Ruth Ouattara" userId="ef623609-f3d1-4537-8577-3dbd58257726" providerId="ADAL" clId="{59A1C1FF-7172-4D9A-AD0E-BF8241424A97}" dt="2025-05-20T20:21:41.563" v="1157" actId="790"/>
        <pc:sldMkLst>
          <pc:docMk/>
          <pc:sldMk cId="3551816577" sldId="259"/>
        </pc:sldMkLst>
      </pc:sldChg>
      <pc:sldChg chg="modSp mod modNotesTx">
        <pc:chgData name="Ruth Ouattara" userId="ef623609-f3d1-4537-8577-3dbd58257726" providerId="ADAL" clId="{59A1C1FF-7172-4D9A-AD0E-BF8241424A97}" dt="2025-05-20T20:27:52.854" v="1169" actId="20577"/>
        <pc:sldMkLst>
          <pc:docMk/>
          <pc:sldMk cId="3467038340" sldId="260"/>
        </pc:sldMkLst>
      </pc:sldChg>
      <pc:sldChg chg="addSp delSp modSp new mod delAnim modAnim modNotesTx">
        <pc:chgData name="Ruth Ouattara" userId="ef623609-f3d1-4537-8577-3dbd58257726" providerId="ADAL" clId="{59A1C1FF-7172-4D9A-AD0E-BF8241424A97}" dt="2025-05-20T20:21:41.563" v="1157" actId="790"/>
        <pc:sldMkLst>
          <pc:docMk/>
          <pc:sldMk cId="3020917324" sldId="261"/>
        </pc:sldMkLst>
      </pc:sldChg>
      <pc:sldChg chg="addSp delSp modSp new mod modAnim modNotesTx">
        <pc:chgData name="Ruth Ouattara" userId="ef623609-f3d1-4537-8577-3dbd58257726" providerId="ADAL" clId="{59A1C1FF-7172-4D9A-AD0E-BF8241424A97}" dt="2025-05-20T20:21:41.563" v="1157" actId="790"/>
        <pc:sldMkLst>
          <pc:docMk/>
          <pc:sldMk cId="2384867795" sldId="262"/>
        </pc:sldMkLst>
      </pc:sldChg>
      <pc:sldChg chg="addSp delSp modSp new mod modNotesTx">
        <pc:chgData name="Ruth Ouattara" userId="ef623609-f3d1-4537-8577-3dbd58257726" providerId="ADAL" clId="{59A1C1FF-7172-4D9A-AD0E-BF8241424A97}" dt="2025-05-20T20:21:41.563" v="1157" actId="790"/>
        <pc:sldMkLst>
          <pc:docMk/>
          <pc:sldMk cId="1828254937" sldId="263"/>
        </pc:sldMkLst>
      </pc:sldChg>
      <pc:sldChg chg="addSp delSp modSp new mod modAnim modNotesTx">
        <pc:chgData name="Ruth Ouattara" userId="ef623609-f3d1-4537-8577-3dbd58257726" providerId="ADAL" clId="{59A1C1FF-7172-4D9A-AD0E-BF8241424A97}" dt="2025-05-20T20:21:41.563" v="1157" actId="790"/>
        <pc:sldMkLst>
          <pc:docMk/>
          <pc:sldMk cId="874166901" sldId="264"/>
        </pc:sldMkLst>
      </pc:sldChg>
      <pc:sldChg chg="addSp delSp modSp new mod modAnim modNotesTx">
        <pc:chgData name="Ruth Ouattara" userId="ef623609-f3d1-4537-8577-3dbd58257726" providerId="ADAL" clId="{59A1C1FF-7172-4D9A-AD0E-BF8241424A97}" dt="2025-06-10T13:46:32.337" v="1180" actId="207"/>
        <pc:sldMkLst>
          <pc:docMk/>
          <pc:sldMk cId="1777878408" sldId="265"/>
        </pc:sldMkLst>
      </pc:sldChg>
    </pc:docChg>
  </pc:docChgLst>
  <pc:docChgLst>
    <pc:chgData name="Josselin Bourges" userId="S::josselin.bourges@un.org::2853f2c9-8004-4548-bb73-10249e173b61" providerId="AD" clId="Web-{C83A370B-1382-89F5-ECA7-F92221C676EE}"/>
    <pc:docChg chg="modSld">
      <pc:chgData name="Josselin Bourges" userId="S::josselin.bourges@un.org::2853f2c9-8004-4548-bb73-10249e173b61" providerId="AD" clId="Web-{C83A370B-1382-89F5-ECA7-F92221C676EE}" dt="2025-08-13T20:09:29.171" v="1"/>
      <pc:docMkLst>
        <pc:docMk/>
      </pc:docMkLst>
      <pc:sldChg chg="modNotes">
        <pc:chgData name="Josselin Bourges" userId="S::josselin.bourges@un.org::2853f2c9-8004-4548-bb73-10249e173b61" providerId="AD" clId="Web-{C83A370B-1382-89F5-ECA7-F92221C676EE}" dt="2025-08-13T20:09:29.171" v="1"/>
        <pc:sldMkLst>
          <pc:docMk/>
          <pc:sldMk cId="2858640447" sldId="256"/>
        </pc:sldMkLst>
      </pc:sldChg>
      <pc:sldChg chg="modNotes">
        <pc:chgData name="Josselin Bourges" userId="S::josselin.bourges@un.org::2853f2c9-8004-4548-bb73-10249e173b61" providerId="AD" clId="Web-{C83A370B-1382-89F5-ECA7-F92221C676EE}" dt="2025-08-13T20:08:43.091" v="0"/>
        <pc:sldMkLst>
          <pc:docMk/>
          <pc:sldMk cId="3551816577" sldId="259"/>
        </pc:sldMkLst>
      </pc:sldChg>
    </pc:docChg>
  </pc:docChgLst>
  <pc:docChgLst>
    <pc:chgData name="Josselin Bourges" userId="S::josselin.bourges@un.org::2853f2c9-8004-4548-bb73-10249e173b61" providerId="AD" clId="Web-{EA1EDC2D-1903-9312-7BCD-11F9C02031AD}"/>
    <pc:docChg chg="modSld">
      <pc:chgData name="Josselin Bourges" userId="S::josselin.bourges@un.org::2853f2c9-8004-4548-bb73-10249e173b61" providerId="AD" clId="Web-{EA1EDC2D-1903-9312-7BCD-11F9C02031AD}" dt="2025-08-29T14:26:56.955" v="5"/>
      <pc:docMkLst>
        <pc:docMk/>
      </pc:docMkLst>
      <pc:sldChg chg="addSp delSp modSp mod setBg">
        <pc:chgData name="Josselin Bourges" userId="S::josselin.bourges@un.org::2853f2c9-8004-4548-bb73-10249e173b61" providerId="AD" clId="Web-{EA1EDC2D-1903-9312-7BCD-11F9C02031AD}" dt="2025-08-29T14:26:56.955" v="5"/>
        <pc:sldMkLst>
          <pc:docMk/>
          <pc:sldMk cId="1777878408" sldId="265"/>
        </pc:sldMkLst>
        <pc:spChg chg="mod">
          <ac:chgData name="Josselin Bourges" userId="S::josselin.bourges@un.org::2853f2c9-8004-4548-bb73-10249e173b61" providerId="AD" clId="Web-{EA1EDC2D-1903-9312-7BCD-11F9C02031AD}" dt="2025-08-29T14:26:56.955" v="5"/>
          <ac:spMkLst>
            <pc:docMk/>
            <pc:sldMk cId="1777878408" sldId="265"/>
            <ac:spMk id="4" creationId="{B68E6BE1-8CC3-797F-EEE5-DB21DD0A3914}"/>
          </ac:spMkLst>
        </pc:spChg>
        <pc:spChg chg="mod">
          <ac:chgData name="Josselin Bourges" userId="S::josselin.bourges@un.org::2853f2c9-8004-4548-bb73-10249e173b61" providerId="AD" clId="Web-{EA1EDC2D-1903-9312-7BCD-11F9C02031AD}" dt="2025-08-29T14:26:56.955" v="5"/>
          <ac:spMkLst>
            <pc:docMk/>
            <pc:sldMk cId="1777878408" sldId="265"/>
            <ac:spMk id="5" creationId="{E6FAEF62-40E9-5B21-209B-B8812A89F8D4}"/>
          </ac:spMkLst>
        </pc:spChg>
        <pc:spChg chg="del">
          <ac:chgData name="Josselin Bourges" userId="S::josselin.bourges@un.org::2853f2c9-8004-4548-bb73-10249e173b61" providerId="AD" clId="Web-{EA1EDC2D-1903-9312-7BCD-11F9C02031AD}" dt="2025-08-29T14:26:41.204" v="1"/>
          <ac:spMkLst>
            <pc:docMk/>
            <pc:sldMk cId="1777878408" sldId="265"/>
            <ac:spMk id="7" creationId="{973CA137-9E9E-3EC6-BADB-56B5482E3E44}"/>
          </ac:spMkLst>
        </pc:spChg>
        <pc:spChg chg="add del">
          <ac:chgData name="Josselin Bourges" userId="S::josselin.bourges@un.org::2853f2c9-8004-4548-bb73-10249e173b61" providerId="AD" clId="Web-{EA1EDC2D-1903-9312-7BCD-11F9C02031AD}" dt="2025-08-29T14:26:56.955" v="5"/>
          <ac:spMkLst>
            <pc:docMk/>
            <pc:sldMk cId="1777878408" sldId="265"/>
            <ac:spMk id="10" creationId="{5A0118C5-4F8D-4CF4-BADD-53FEACC6C42A}"/>
          </ac:spMkLst>
        </pc:spChg>
        <pc:spChg chg="add del">
          <ac:chgData name="Josselin Bourges" userId="S::josselin.bourges@un.org::2853f2c9-8004-4548-bb73-10249e173b61" providerId="AD" clId="Web-{EA1EDC2D-1903-9312-7BCD-11F9C02031AD}" dt="2025-08-29T14:26:56.955" v="5"/>
          <ac:spMkLst>
            <pc:docMk/>
            <pc:sldMk cId="1777878408" sldId="265"/>
            <ac:spMk id="16" creationId="{CAEBFCD5-5356-4326-8D39-8235A46CD7B2}"/>
          </ac:spMkLst>
        </pc:spChg>
        <pc:grpChg chg="add del">
          <ac:chgData name="Josselin Bourges" userId="S::josselin.bourges@un.org::2853f2c9-8004-4548-bb73-10249e173b61" providerId="AD" clId="Web-{EA1EDC2D-1903-9312-7BCD-11F9C02031AD}" dt="2025-08-29T14:26:56.955" v="5"/>
          <ac:grpSpMkLst>
            <pc:docMk/>
            <pc:sldMk cId="1777878408" sldId="265"/>
            <ac:grpSpMk id="12" creationId="{134CC3FF-7AA4-46F4-8B24-2F9383D86DBD}"/>
          </ac:grpSpMkLst>
        </pc:grpChg>
        <pc:grpChg chg="add del">
          <ac:chgData name="Josselin Bourges" userId="S::josselin.bourges@un.org::2853f2c9-8004-4548-bb73-10249e173b61" providerId="AD" clId="Web-{EA1EDC2D-1903-9312-7BCD-11F9C02031AD}" dt="2025-08-29T14:26:56.955" v="5"/>
          <ac:grpSpMkLst>
            <pc:docMk/>
            <pc:sldMk cId="1777878408" sldId="265"/>
            <ac:grpSpMk id="18" creationId="{5F2AA49C-5AC0-41C7-BFAF-74B8D8293C8F}"/>
          </ac:grpSpMkLst>
        </pc:grpChg>
        <pc:grpChg chg="add del">
          <ac:chgData name="Josselin Bourges" userId="S::josselin.bourges@un.org::2853f2c9-8004-4548-bb73-10249e173b61" providerId="AD" clId="Web-{EA1EDC2D-1903-9312-7BCD-11F9C02031AD}" dt="2025-08-29T14:26:56.955" v="5"/>
          <ac:grpSpMkLst>
            <pc:docMk/>
            <pc:sldMk cId="1777878408" sldId="265"/>
            <ac:grpSpMk id="33" creationId="{BB32367D-C4F2-49D5-A586-298C7CA821B0}"/>
          </ac:grpSpMkLst>
        </pc:grpChg>
        <pc:picChg chg="add mod ord">
          <ac:chgData name="Josselin Bourges" userId="S::josselin.bourges@un.org::2853f2c9-8004-4548-bb73-10249e173b61" providerId="AD" clId="Web-{EA1EDC2D-1903-9312-7BCD-11F9C02031AD}" dt="2025-08-29T14:26:56.955" v="5"/>
          <ac:picMkLst>
            <pc:docMk/>
            <pc:sldMk cId="1777878408" sldId="265"/>
            <ac:picMk id="2" creationId="{6D0E3733-0972-6D54-285A-8ED20BC695DC}"/>
          </ac:picMkLst>
        </pc:picChg>
        <pc:picChg chg="del">
          <ac:chgData name="Josselin Bourges" userId="S::josselin.bourges@un.org::2853f2c9-8004-4548-bb73-10249e173b61" providerId="AD" clId="Web-{EA1EDC2D-1903-9312-7BCD-11F9C02031AD}" dt="2025-08-29T14:26:37.282" v="0"/>
          <ac:picMkLst>
            <pc:docMk/>
            <pc:sldMk cId="1777878408" sldId="265"/>
            <ac:picMk id="6" creationId="{0413FD72-F5F1-F41E-45BC-F80792E3A563}"/>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2D3599-81AA-4283-98EF-3FC0A6147712}" type="doc">
      <dgm:prSet loTypeId="urn:microsoft.com/office/officeart/2005/8/layout/arrow2" loCatId="process" qsTypeId="urn:microsoft.com/office/officeart/2005/8/quickstyle/simple1" qsCatId="simple" csTypeId="urn:microsoft.com/office/officeart/2005/8/colors/accent1_2" csCatId="accent1" phldr="1"/>
      <dgm:spPr/>
    </dgm:pt>
    <dgm:pt modelId="{C2FD7172-722A-4DE3-ACC7-EE94076D4F9D}">
      <dgm:prSet phldrT="[Texte]" custT="1"/>
      <dgm:spPr>
        <a:xfrm>
          <a:off x="245629" y="3730423"/>
          <a:ext cx="5229206" cy="1165145"/>
        </a:xfrm>
        <a:prstGeom prst="rect">
          <a:avLst/>
        </a:prstGeom>
        <a:noFill/>
        <a:ln>
          <a:noFill/>
        </a:ln>
        <a:effectLst/>
      </dgm:spPr>
      <dgm:t>
        <a:bodyPr/>
        <a:lstStyle/>
        <a:p>
          <a:pPr>
            <a:buNone/>
          </a:pPr>
          <a:r>
            <a:rPr lang="fr-FR" sz="2400" b="1" noProof="0">
              <a:solidFill>
                <a:sysClr val="windowText" lastClr="000000">
                  <a:hueOff val="0"/>
                  <a:satOff val="0"/>
                  <a:lumOff val="0"/>
                  <a:alphaOff val="0"/>
                </a:sysClr>
              </a:solidFill>
              <a:latin typeface="Calibri" panose="020F0502020204030204"/>
              <a:ea typeface="+mn-ea"/>
              <a:cs typeface="+mn-cs"/>
            </a:rPr>
            <a:t>CSR 1325 (2000)</a:t>
          </a:r>
        </a:p>
        <a:p>
          <a:pPr rtl="0">
            <a:buNone/>
          </a:pPr>
          <a:r>
            <a:rPr lang="fr-FR" sz="2000" noProof="0">
              <a:latin typeface="Calibri" panose="020F0502020204030204"/>
              <a:ea typeface="+mn-ea"/>
              <a:cs typeface="+mn-cs"/>
            </a:rPr>
            <a:t>Contribution des femmes à la prévention et la résolution conflits</a:t>
          </a:r>
        </a:p>
      </dgm:t>
    </dgm:pt>
    <dgm:pt modelId="{1A94AE5B-E0D0-4542-95A0-A0EEDB34C9C0}" type="parTrans" cxnId="{36DFABD1-F1E3-4DE3-9093-BD5C787CB7F3}">
      <dgm:prSet/>
      <dgm:spPr/>
      <dgm:t>
        <a:bodyPr/>
        <a:lstStyle/>
        <a:p>
          <a:endParaRPr lang="fr-FR"/>
        </a:p>
      </dgm:t>
    </dgm:pt>
    <dgm:pt modelId="{1AD93F57-F338-477C-AB5F-A7C82DBDD14E}" type="sibTrans" cxnId="{36DFABD1-F1E3-4DE3-9093-BD5C787CB7F3}">
      <dgm:prSet/>
      <dgm:spPr/>
      <dgm:t>
        <a:bodyPr/>
        <a:lstStyle/>
        <a:p>
          <a:endParaRPr lang="fr-FR"/>
        </a:p>
      </dgm:t>
    </dgm:pt>
    <dgm:pt modelId="{8C587FFA-44EE-4BFB-81DC-11F809ADD0ED}">
      <dgm:prSet phldrT="[Texte]" custT="1"/>
      <dgm:spPr>
        <a:xfrm>
          <a:off x="6521625" y="1292430"/>
          <a:ext cx="4027102" cy="3603138"/>
        </a:xfrm>
        <a:prstGeom prst="rect">
          <a:avLst/>
        </a:prstGeom>
        <a:noFill/>
        <a:ln>
          <a:noFill/>
        </a:ln>
        <a:effectLst/>
      </dgm:spPr>
      <dgm:t>
        <a:bodyPr/>
        <a:lstStyle/>
        <a:p>
          <a:pPr>
            <a:buNone/>
          </a:pPr>
          <a:endParaRPr lang="fr-FR" sz="2400" b="1" noProof="0">
            <a:solidFill>
              <a:sysClr val="windowText" lastClr="000000">
                <a:hueOff val="0"/>
                <a:satOff val="0"/>
                <a:lumOff val="0"/>
                <a:alphaOff val="0"/>
              </a:sysClr>
            </a:solidFill>
            <a:latin typeface="Calibri" panose="020F0502020204030204"/>
            <a:ea typeface="+mn-ea"/>
            <a:cs typeface="+mn-cs"/>
          </a:endParaRPr>
        </a:p>
        <a:p>
          <a:pPr>
            <a:buNone/>
          </a:pPr>
          <a:r>
            <a:rPr lang="fr-FR" sz="2400" b="1" noProof="0">
              <a:solidFill>
                <a:sysClr val="windowText" lastClr="000000">
                  <a:hueOff val="0"/>
                  <a:satOff val="0"/>
                  <a:lumOff val="0"/>
                  <a:alphaOff val="0"/>
                </a:sysClr>
              </a:solidFill>
              <a:latin typeface="Calibri" panose="020F0502020204030204"/>
              <a:ea typeface="+mn-ea"/>
              <a:cs typeface="+mn-cs"/>
            </a:rPr>
            <a:t>CSR 2493 (2019)</a:t>
          </a:r>
          <a:endParaRPr lang="fr-FR" sz="2000" noProof="0">
            <a:latin typeface="Calibri" panose="020F0502020204030204"/>
            <a:ea typeface="+mn-ea"/>
            <a:cs typeface="+mn-cs"/>
          </a:endParaRPr>
        </a:p>
        <a:p>
          <a:pPr rtl="0">
            <a:buNone/>
          </a:pPr>
          <a:r>
            <a:rPr lang="fr-FR" sz="2000" noProof="0">
              <a:latin typeface="Calibri" panose="020F0502020204030204"/>
              <a:ea typeface="+mn-ea"/>
              <a:cs typeface="+mn-cs"/>
            </a:rPr>
            <a:t>Exhorte les parties en conflit à mettre fin à la violence sexuelle</a:t>
          </a:r>
        </a:p>
        <a:p>
          <a:pPr>
            <a:buNone/>
          </a:pPr>
          <a:endParaRPr lang="fr-FR" sz="2000" noProof="0">
            <a:solidFill>
              <a:sysClr val="windowText" lastClr="000000">
                <a:hueOff val="0"/>
                <a:satOff val="0"/>
                <a:lumOff val="0"/>
                <a:alphaOff val="0"/>
              </a:sysClr>
            </a:solidFill>
            <a:latin typeface="Calibri" panose="020F0502020204030204"/>
            <a:ea typeface="+mn-ea"/>
            <a:cs typeface="+mn-cs"/>
          </a:endParaRPr>
        </a:p>
      </dgm:t>
    </dgm:pt>
    <dgm:pt modelId="{94264AEB-DA2B-4497-8D2F-8F778C215FA9}" type="parTrans" cxnId="{66D6974F-E785-4E25-B2B3-BF22C23E8CC6}">
      <dgm:prSet/>
      <dgm:spPr/>
      <dgm:t>
        <a:bodyPr/>
        <a:lstStyle/>
        <a:p>
          <a:endParaRPr lang="fr-FR"/>
        </a:p>
      </dgm:t>
    </dgm:pt>
    <dgm:pt modelId="{E7F6AD64-2A22-4DC3-BDAB-63FDC72A3E2A}" type="sibTrans" cxnId="{66D6974F-E785-4E25-B2B3-BF22C23E8CC6}">
      <dgm:prSet/>
      <dgm:spPr/>
      <dgm:t>
        <a:bodyPr/>
        <a:lstStyle/>
        <a:p>
          <a:endParaRPr lang="fr-FR"/>
        </a:p>
      </dgm:t>
    </dgm:pt>
    <dgm:pt modelId="{4E994C04-4719-4D3B-B97A-2C76C8766C1F}">
      <dgm:prSet phldrT="[Texte]"/>
      <dgm:spPr>
        <a:xfrm>
          <a:off x="6185303" y="1615537"/>
          <a:ext cx="1566582" cy="3280031"/>
        </a:xfrm>
        <a:prstGeom prst="rect">
          <a:avLst/>
        </a:prstGeom>
        <a:noFill/>
        <a:ln>
          <a:noFill/>
        </a:ln>
        <a:effectLst/>
      </dgm:spPr>
      <dgm:t>
        <a:bodyPr/>
        <a:lstStyle/>
        <a:p>
          <a:pPr>
            <a:buNone/>
          </a:pPr>
          <a:endParaRPr lang="fr-FR" noProof="0">
            <a:solidFill>
              <a:sysClr val="windowText" lastClr="000000">
                <a:hueOff val="0"/>
                <a:satOff val="0"/>
                <a:lumOff val="0"/>
                <a:alphaOff val="0"/>
              </a:sysClr>
            </a:solidFill>
            <a:latin typeface="Calibri" panose="020F0502020204030204"/>
            <a:ea typeface="+mn-ea"/>
            <a:cs typeface="+mn-cs"/>
          </a:endParaRPr>
        </a:p>
      </dgm:t>
    </dgm:pt>
    <dgm:pt modelId="{73E53834-A189-4024-831E-18B0FD51619E}" type="sibTrans" cxnId="{048F80A1-D235-4104-A923-2ABA0AB1794E}">
      <dgm:prSet/>
      <dgm:spPr/>
      <dgm:t>
        <a:bodyPr/>
        <a:lstStyle/>
        <a:p>
          <a:endParaRPr lang="fr-FR"/>
        </a:p>
      </dgm:t>
    </dgm:pt>
    <dgm:pt modelId="{1DF43FA9-5A98-403D-AD0A-5A9D889EF5BA}" type="parTrans" cxnId="{048F80A1-D235-4104-A923-2ABA0AB1794E}">
      <dgm:prSet/>
      <dgm:spPr/>
      <dgm:t>
        <a:bodyPr/>
        <a:lstStyle/>
        <a:p>
          <a:endParaRPr lang="fr-FR"/>
        </a:p>
      </dgm:t>
    </dgm:pt>
    <dgm:pt modelId="{E6894278-C7DA-42FA-9D97-E28AF7FB30CD}">
      <dgm:prSet phldrT="[Texte]"/>
      <dgm:spPr>
        <a:xfrm>
          <a:off x="4673551" y="2144259"/>
          <a:ext cx="1511751" cy="2751309"/>
        </a:xfrm>
        <a:prstGeom prst="rect">
          <a:avLst/>
        </a:prstGeom>
        <a:noFill/>
        <a:ln>
          <a:noFill/>
        </a:ln>
        <a:effectLst/>
      </dgm:spPr>
      <dgm:t>
        <a:bodyPr/>
        <a:lstStyle/>
        <a:p>
          <a:pPr>
            <a:buNone/>
          </a:pPr>
          <a:endParaRPr lang="fr-FR" noProof="0">
            <a:solidFill>
              <a:sysClr val="windowText" lastClr="000000">
                <a:hueOff val="0"/>
                <a:satOff val="0"/>
                <a:lumOff val="0"/>
                <a:alphaOff val="0"/>
              </a:sysClr>
            </a:solidFill>
            <a:latin typeface="Calibri" panose="020F0502020204030204"/>
            <a:ea typeface="+mn-ea"/>
            <a:cs typeface="+mn-cs"/>
          </a:endParaRPr>
        </a:p>
      </dgm:t>
    </dgm:pt>
    <dgm:pt modelId="{B22F5F51-0CF7-4C6B-B7CC-E22BEF41AE82}" type="sibTrans" cxnId="{CAC40388-BFB4-4AEF-9F59-F48A59FBFF68}">
      <dgm:prSet/>
      <dgm:spPr/>
      <dgm:t>
        <a:bodyPr/>
        <a:lstStyle/>
        <a:p>
          <a:endParaRPr lang="fr-FR"/>
        </a:p>
      </dgm:t>
    </dgm:pt>
    <dgm:pt modelId="{EFF1C782-F4B6-459C-8FF8-7053C4FF62A5}" type="parTrans" cxnId="{CAC40388-BFB4-4AEF-9F59-F48A59FBFF68}">
      <dgm:prSet/>
      <dgm:spPr/>
      <dgm:t>
        <a:bodyPr/>
        <a:lstStyle/>
        <a:p>
          <a:endParaRPr lang="fr-FR"/>
        </a:p>
      </dgm:t>
    </dgm:pt>
    <dgm:pt modelId="{EE5D17C5-14B1-4179-9C06-7492D159946C}">
      <dgm:prSet phldrT="[Texte]"/>
      <dgm:spPr>
        <a:xfrm>
          <a:off x="3373288" y="2844325"/>
          <a:ext cx="1300263" cy="2051243"/>
        </a:xfrm>
        <a:prstGeom prst="rect">
          <a:avLst/>
        </a:prstGeom>
        <a:noFill/>
        <a:ln>
          <a:noFill/>
        </a:ln>
        <a:effectLst/>
      </dgm:spPr>
      <dgm:t>
        <a:bodyPr/>
        <a:lstStyle/>
        <a:p>
          <a:pPr>
            <a:buNone/>
          </a:pPr>
          <a:endParaRPr lang="fr-FR" noProof="0">
            <a:solidFill>
              <a:sysClr val="windowText" lastClr="000000">
                <a:hueOff val="0"/>
                <a:satOff val="0"/>
                <a:lumOff val="0"/>
                <a:alphaOff val="0"/>
              </a:sysClr>
            </a:solidFill>
            <a:latin typeface="Calibri" panose="020F0502020204030204"/>
            <a:ea typeface="+mn-ea"/>
            <a:cs typeface="+mn-cs"/>
          </a:endParaRPr>
        </a:p>
      </dgm:t>
    </dgm:pt>
    <dgm:pt modelId="{D607DD84-7C08-4E08-98C1-D871874ACDA1}" type="sibTrans" cxnId="{B657DECB-1386-4A3D-8176-3BA3A373ED14}">
      <dgm:prSet/>
      <dgm:spPr/>
      <dgm:t>
        <a:bodyPr/>
        <a:lstStyle/>
        <a:p>
          <a:endParaRPr lang="fr-FR"/>
        </a:p>
      </dgm:t>
    </dgm:pt>
    <dgm:pt modelId="{89C3AC40-2218-4B34-B5E6-15A79EED26EE}" type="parTrans" cxnId="{B657DECB-1386-4A3D-8176-3BA3A373ED14}">
      <dgm:prSet/>
      <dgm:spPr/>
      <dgm:t>
        <a:bodyPr/>
        <a:lstStyle/>
        <a:p>
          <a:endParaRPr lang="fr-FR"/>
        </a:p>
      </dgm:t>
    </dgm:pt>
    <dgm:pt modelId="{26D3DB25-ECC0-4F74-8B1C-FABB2B2E0193}" type="pres">
      <dgm:prSet presAssocID="{432D3599-81AA-4283-98EF-3FC0A6147712}" presName="arrowDiagram" presStyleCnt="0">
        <dgm:presLayoutVars>
          <dgm:chMax val="5"/>
          <dgm:dir/>
          <dgm:resizeHandles val="exact"/>
        </dgm:presLayoutVars>
      </dgm:prSet>
      <dgm:spPr/>
    </dgm:pt>
    <dgm:pt modelId="{A30F146F-E4E1-41E0-B74C-A93EA16ED543}" type="pres">
      <dgm:prSet presAssocID="{432D3599-81AA-4283-98EF-3FC0A6147712}" presName="arrow" presStyleLbl="bgShp" presStyleIdx="0" presStyleCnt="1" custLinFactNeighborX="-2063" custLinFactNeighborY="9437"/>
      <dgm:spPr>
        <a:xfrm>
          <a:off x="1323964" y="0"/>
          <a:ext cx="7832910" cy="4895569"/>
        </a:xfrm>
        <a:prstGeom prst="swooshArrow">
          <a:avLst>
            <a:gd name="adj1" fmla="val 25000"/>
            <a:gd name="adj2" fmla="val 25000"/>
          </a:avLst>
        </a:prstGeom>
        <a:solidFill>
          <a:srgbClr val="4472C4">
            <a:tint val="40000"/>
            <a:hueOff val="0"/>
            <a:satOff val="0"/>
            <a:lumOff val="0"/>
            <a:alphaOff val="0"/>
          </a:srgbClr>
        </a:solidFill>
        <a:ln>
          <a:noFill/>
        </a:ln>
        <a:effectLst/>
      </dgm:spPr>
    </dgm:pt>
    <dgm:pt modelId="{16680D8F-6F99-419F-9A9A-32911EAF71F1}" type="pres">
      <dgm:prSet presAssocID="{432D3599-81AA-4283-98EF-3FC0A6147712}" presName="arrowDiagram5" presStyleCnt="0"/>
      <dgm:spPr/>
    </dgm:pt>
    <dgm:pt modelId="{3C12479E-099F-4037-81A5-B3468CB204CD}" type="pres">
      <dgm:prSet presAssocID="{C2FD7172-722A-4DE3-ACC7-EE94076D4F9D}" presName="bullet5a" presStyleLbl="node1" presStyleIdx="0" presStyleCnt="5"/>
      <dgm:spPr>
        <a:xfrm>
          <a:off x="2257099" y="3640345"/>
          <a:ext cx="180156" cy="180156"/>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CCCDCD82-C9B7-4723-AFC8-2215FDE9C2A6}" type="pres">
      <dgm:prSet presAssocID="{C2FD7172-722A-4DE3-ACC7-EE94076D4F9D}" presName="textBox5a" presStyleLbl="revTx" presStyleIdx="0" presStyleCnt="5" custScaleX="509614">
        <dgm:presLayoutVars>
          <dgm:bulletEnabled val="1"/>
        </dgm:presLayoutVars>
      </dgm:prSet>
      <dgm:spPr/>
    </dgm:pt>
    <dgm:pt modelId="{30EE982A-058D-43B1-8AB5-E382EF887281}" type="pres">
      <dgm:prSet presAssocID="{EE5D17C5-14B1-4179-9C06-7492D159946C}" presName="bullet5b" presStyleLbl="node1" presStyleIdx="1" presStyleCnt="5"/>
      <dgm:spPr>
        <a:xfrm>
          <a:off x="3232296" y="2703333"/>
          <a:ext cx="281984" cy="2819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0367B015-ABDE-40F0-8FC0-2EF92826CD4C}" type="pres">
      <dgm:prSet presAssocID="{EE5D17C5-14B1-4179-9C06-7492D159946C}" presName="textBox5b" presStyleLbl="revTx" presStyleIdx="1" presStyleCnt="5">
        <dgm:presLayoutVars>
          <dgm:bulletEnabled val="1"/>
        </dgm:presLayoutVars>
      </dgm:prSet>
      <dgm:spPr/>
    </dgm:pt>
    <dgm:pt modelId="{41487F64-3525-4215-A41D-353098C5F3AC}" type="pres">
      <dgm:prSet presAssocID="{E6894278-C7DA-42FA-9D97-E28AF7FB30CD}" presName="bullet5c" presStyleLbl="node1" presStyleIdx="2" presStyleCnt="5"/>
      <dgm:spPr>
        <a:xfrm>
          <a:off x="4485562" y="1956269"/>
          <a:ext cx="375979" cy="37597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469404D-BFC3-4259-B39A-79B4D3D16711}" type="pres">
      <dgm:prSet presAssocID="{E6894278-C7DA-42FA-9D97-E28AF7FB30CD}" presName="textBox5c" presStyleLbl="revTx" presStyleIdx="2" presStyleCnt="5">
        <dgm:presLayoutVars>
          <dgm:bulletEnabled val="1"/>
        </dgm:presLayoutVars>
      </dgm:prSet>
      <dgm:spPr/>
    </dgm:pt>
    <dgm:pt modelId="{841877AE-2E21-466D-9371-9CCB26AF44A1}" type="pres">
      <dgm:prSet presAssocID="{4E994C04-4719-4D3B-B97A-2C76C8766C1F}" presName="bullet5d" presStyleLbl="node1" presStyleIdx="3" presStyleCnt="5"/>
      <dgm:spPr>
        <a:xfrm>
          <a:off x="5942483" y="1372717"/>
          <a:ext cx="485640" cy="48564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7C7A3EA0-12A9-4D3C-93C5-57B0DCCB4A87}" type="pres">
      <dgm:prSet presAssocID="{4E994C04-4719-4D3B-B97A-2C76C8766C1F}" presName="textBox5d" presStyleLbl="revTx" presStyleIdx="3" presStyleCnt="5">
        <dgm:presLayoutVars>
          <dgm:bulletEnabled val="1"/>
        </dgm:presLayoutVars>
      </dgm:prSet>
      <dgm:spPr/>
    </dgm:pt>
    <dgm:pt modelId="{FE3C74C6-E44B-4364-BA43-D533E93C8DBF}" type="pres">
      <dgm:prSet presAssocID="{8C587FFA-44EE-4BFB-81DC-11F809ADD0ED}" presName="bullet5e" presStyleLbl="node1" presStyleIdx="4" presStyleCnt="5"/>
      <dgm:spPr>
        <a:xfrm>
          <a:off x="7442485" y="983030"/>
          <a:ext cx="618799" cy="61879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E2A014B-748A-4AD5-8A77-14D86320DDDA}" type="pres">
      <dgm:prSet presAssocID="{8C587FFA-44EE-4BFB-81DC-11F809ADD0ED}" presName="textBox5e" presStyleLbl="revTx" presStyleIdx="4" presStyleCnt="5" custScaleX="257063">
        <dgm:presLayoutVars>
          <dgm:bulletEnabled val="1"/>
        </dgm:presLayoutVars>
      </dgm:prSet>
      <dgm:spPr/>
    </dgm:pt>
  </dgm:ptLst>
  <dgm:cxnLst>
    <dgm:cxn modelId="{3838AF1E-D883-4961-9379-BC42DF32F73E}" type="presOf" srcId="{EE5D17C5-14B1-4179-9C06-7492D159946C}" destId="{0367B015-ABDE-40F0-8FC0-2EF92826CD4C}" srcOrd="0" destOrd="0" presId="urn:microsoft.com/office/officeart/2005/8/layout/arrow2"/>
    <dgm:cxn modelId="{D5DF0A24-17D7-4A85-A9BE-4B43113CCD7A}" type="presOf" srcId="{C2FD7172-722A-4DE3-ACC7-EE94076D4F9D}" destId="{CCCDCD82-C9B7-4723-AFC8-2215FDE9C2A6}" srcOrd="0" destOrd="0" presId="urn:microsoft.com/office/officeart/2005/8/layout/arrow2"/>
    <dgm:cxn modelId="{66D6974F-E785-4E25-B2B3-BF22C23E8CC6}" srcId="{432D3599-81AA-4283-98EF-3FC0A6147712}" destId="{8C587FFA-44EE-4BFB-81DC-11F809ADD0ED}" srcOrd="4" destOrd="0" parTransId="{94264AEB-DA2B-4497-8D2F-8F778C215FA9}" sibTransId="{E7F6AD64-2A22-4DC3-BDAB-63FDC72A3E2A}"/>
    <dgm:cxn modelId="{96F30F7D-4487-4FE2-842F-ABB5D5B9720E}" type="presOf" srcId="{4E994C04-4719-4D3B-B97A-2C76C8766C1F}" destId="{7C7A3EA0-12A9-4D3C-93C5-57B0DCCB4A87}" srcOrd="0" destOrd="0" presId="urn:microsoft.com/office/officeart/2005/8/layout/arrow2"/>
    <dgm:cxn modelId="{CAC40388-BFB4-4AEF-9F59-F48A59FBFF68}" srcId="{432D3599-81AA-4283-98EF-3FC0A6147712}" destId="{E6894278-C7DA-42FA-9D97-E28AF7FB30CD}" srcOrd="2" destOrd="0" parTransId="{EFF1C782-F4B6-459C-8FF8-7053C4FF62A5}" sibTransId="{B22F5F51-0CF7-4C6B-B7CC-E22BEF41AE82}"/>
    <dgm:cxn modelId="{5E4AEFA0-85E4-43A7-9352-4F184D885AD0}" type="presOf" srcId="{E6894278-C7DA-42FA-9D97-E28AF7FB30CD}" destId="{9469404D-BFC3-4259-B39A-79B4D3D16711}" srcOrd="0" destOrd="0" presId="urn:microsoft.com/office/officeart/2005/8/layout/arrow2"/>
    <dgm:cxn modelId="{048F80A1-D235-4104-A923-2ABA0AB1794E}" srcId="{432D3599-81AA-4283-98EF-3FC0A6147712}" destId="{4E994C04-4719-4D3B-B97A-2C76C8766C1F}" srcOrd="3" destOrd="0" parTransId="{1DF43FA9-5A98-403D-AD0A-5A9D889EF5BA}" sibTransId="{73E53834-A189-4024-831E-18B0FD51619E}"/>
    <dgm:cxn modelId="{A17B48C1-32EB-48E1-AB3D-DAE3E1CF79B4}" type="presOf" srcId="{432D3599-81AA-4283-98EF-3FC0A6147712}" destId="{26D3DB25-ECC0-4F74-8B1C-FABB2B2E0193}" srcOrd="0" destOrd="0" presId="urn:microsoft.com/office/officeart/2005/8/layout/arrow2"/>
    <dgm:cxn modelId="{B657DECB-1386-4A3D-8176-3BA3A373ED14}" srcId="{432D3599-81AA-4283-98EF-3FC0A6147712}" destId="{EE5D17C5-14B1-4179-9C06-7492D159946C}" srcOrd="1" destOrd="0" parTransId="{89C3AC40-2218-4B34-B5E6-15A79EED26EE}" sibTransId="{D607DD84-7C08-4E08-98C1-D871874ACDA1}"/>
    <dgm:cxn modelId="{36DFABD1-F1E3-4DE3-9093-BD5C787CB7F3}" srcId="{432D3599-81AA-4283-98EF-3FC0A6147712}" destId="{C2FD7172-722A-4DE3-ACC7-EE94076D4F9D}" srcOrd="0" destOrd="0" parTransId="{1A94AE5B-E0D0-4542-95A0-A0EEDB34C9C0}" sibTransId="{1AD93F57-F338-477C-AB5F-A7C82DBDD14E}"/>
    <dgm:cxn modelId="{DBBC5DF5-848A-45E9-A530-C0A395DCC45A}" type="presOf" srcId="{8C587FFA-44EE-4BFB-81DC-11F809ADD0ED}" destId="{9E2A014B-748A-4AD5-8A77-14D86320DDDA}" srcOrd="0" destOrd="0" presId="urn:microsoft.com/office/officeart/2005/8/layout/arrow2"/>
    <dgm:cxn modelId="{7BD634C9-795B-41B8-825E-83912E1EC49A}" type="presParOf" srcId="{26D3DB25-ECC0-4F74-8B1C-FABB2B2E0193}" destId="{A30F146F-E4E1-41E0-B74C-A93EA16ED543}" srcOrd="0" destOrd="0" presId="urn:microsoft.com/office/officeart/2005/8/layout/arrow2"/>
    <dgm:cxn modelId="{2ECBB202-4947-44CF-B8D9-A90DDB5AC5D0}" type="presParOf" srcId="{26D3DB25-ECC0-4F74-8B1C-FABB2B2E0193}" destId="{16680D8F-6F99-419F-9A9A-32911EAF71F1}" srcOrd="1" destOrd="0" presId="urn:microsoft.com/office/officeart/2005/8/layout/arrow2"/>
    <dgm:cxn modelId="{E8CDA281-FD5A-48EC-AC71-DB3D67582DB9}" type="presParOf" srcId="{16680D8F-6F99-419F-9A9A-32911EAF71F1}" destId="{3C12479E-099F-4037-81A5-B3468CB204CD}" srcOrd="0" destOrd="0" presId="urn:microsoft.com/office/officeart/2005/8/layout/arrow2"/>
    <dgm:cxn modelId="{A62B4C23-3F34-462F-9435-5F9AC0183CA3}" type="presParOf" srcId="{16680D8F-6F99-419F-9A9A-32911EAF71F1}" destId="{CCCDCD82-C9B7-4723-AFC8-2215FDE9C2A6}" srcOrd="1" destOrd="0" presId="urn:microsoft.com/office/officeart/2005/8/layout/arrow2"/>
    <dgm:cxn modelId="{1A98E9AF-A6A0-42E1-BABE-7355D3A571C1}" type="presParOf" srcId="{16680D8F-6F99-419F-9A9A-32911EAF71F1}" destId="{30EE982A-058D-43B1-8AB5-E382EF887281}" srcOrd="2" destOrd="0" presId="urn:microsoft.com/office/officeart/2005/8/layout/arrow2"/>
    <dgm:cxn modelId="{5E0E11E1-C8C2-4D3C-82E7-A4C7C356F3D5}" type="presParOf" srcId="{16680D8F-6F99-419F-9A9A-32911EAF71F1}" destId="{0367B015-ABDE-40F0-8FC0-2EF92826CD4C}" srcOrd="3" destOrd="0" presId="urn:microsoft.com/office/officeart/2005/8/layout/arrow2"/>
    <dgm:cxn modelId="{E9BA2455-F83E-493B-9578-9247BF1E8EE3}" type="presParOf" srcId="{16680D8F-6F99-419F-9A9A-32911EAF71F1}" destId="{41487F64-3525-4215-A41D-353098C5F3AC}" srcOrd="4" destOrd="0" presId="urn:microsoft.com/office/officeart/2005/8/layout/arrow2"/>
    <dgm:cxn modelId="{8D583279-B7D1-4C80-A644-C57A82881C8D}" type="presParOf" srcId="{16680D8F-6F99-419F-9A9A-32911EAF71F1}" destId="{9469404D-BFC3-4259-B39A-79B4D3D16711}" srcOrd="5" destOrd="0" presId="urn:microsoft.com/office/officeart/2005/8/layout/arrow2"/>
    <dgm:cxn modelId="{5CE3ED68-4A90-454A-8813-40EBAD41AA0D}" type="presParOf" srcId="{16680D8F-6F99-419F-9A9A-32911EAF71F1}" destId="{841877AE-2E21-466D-9371-9CCB26AF44A1}" srcOrd="6" destOrd="0" presId="urn:microsoft.com/office/officeart/2005/8/layout/arrow2"/>
    <dgm:cxn modelId="{AA495FF6-FABA-4211-B979-F947E0976C30}" type="presParOf" srcId="{16680D8F-6F99-419F-9A9A-32911EAF71F1}" destId="{7C7A3EA0-12A9-4D3C-93C5-57B0DCCB4A87}" srcOrd="7" destOrd="0" presId="urn:microsoft.com/office/officeart/2005/8/layout/arrow2"/>
    <dgm:cxn modelId="{72691388-22F4-4197-BAD3-C133E51460EA}" type="presParOf" srcId="{16680D8F-6F99-419F-9A9A-32911EAF71F1}" destId="{FE3C74C6-E44B-4364-BA43-D533E93C8DBF}" srcOrd="8" destOrd="0" presId="urn:microsoft.com/office/officeart/2005/8/layout/arrow2"/>
    <dgm:cxn modelId="{70FEC9E6-627C-46A5-9F9D-657D5085AEB1}" type="presParOf" srcId="{16680D8F-6F99-419F-9A9A-32911EAF71F1}" destId="{9E2A014B-748A-4AD5-8A77-14D86320DDDA}"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0F146F-E4E1-41E0-B74C-A93EA16ED543}">
      <dsp:nvSpPr>
        <dsp:cNvPr id="0" name=""/>
        <dsp:cNvSpPr/>
      </dsp:nvSpPr>
      <dsp:spPr>
        <a:xfrm>
          <a:off x="1323964" y="0"/>
          <a:ext cx="7832910" cy="4895569"/>
        </a:xfrm>
        <a:prstGeom prst="swooshArrow">
          <a:avLst>
            <a:gd name="adj1" fmla="val 25000"/>
            <a:gd name="adj2" fmla="val 25000"/>
          </a:avLst>
        </a:prstGeom>
        <a:solidFill>
          <a:srgbClr val="4472C4">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3C12479E-099F-4037-81A5-B3468CB204CD}">
      <dsp:nvSpPr>
        <dsp:cNvPr id="0" name=""/>
        <dsp:cNvSpPr/>
      </dsp:nvSpPr>
      <dsp:spPr>
        <a:xfrm>
          <a:off x="2257099" y="3640345"/>
          <a:ext cx="180156" cy="180156"/>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CDCD82-C9B7-4723-AFC8-2215FDE9C2A6}">
      <dsp:nvSpPr>
        <dsp:cNvPr id="0" name=""/>
        <dsp:cNvSpPr/>
      </dsp:nvSpPr>
      <dsp:spPr>
        <a:xfrm>
          <a:off x="245629" y="3730423"/>
          <a:ext cx="5229206" cy="1165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461" tIns="0" rIns="0" bIns="0" numCol="1" spcCol="1270" anchor="t" anchorCtr="0">
          <a:noAutofit/>
        </a:bodyPr>
        <a:lstStyle/>
        <a:p>
          <a:pPr marL="0" lvl="0" indent="0" algn="l" defTabSz="1066800">
            <a:lnSpc>
              <a:spcPct val="90000"/>
            </a:lnSpc>
            <a:spcBef>
              <a:spcPct val="0"/>
            </a:spcBef>
            <a:spcAft>
              <a:spcPct val="35000"/>
            </a:spcAft>
            <a:buNone/>
          </a:pPr>
          <a:r>
            <a:rPr lang="fr-FR" sz="2400" b="1" kern="1200" noProof="0">
              <a:solidFill>
                <a:sysClr val="windowText" lastClr="000000">
                  <a:hueOff val="0"/>
                  <a:satOff val="0"/>
                  <a:lumOff val="0"/>
                  <a:alphaOff val="0"/>
                </a:sysClr>
              </a:solidFill>
              <a:latin typeface="Calibri" panose="020F0502020204030204"/>
              <a:ea typeface="+mn-ea"/>
              <a:cs typeface="+mn-cs"/>
            </a:rPr>
            <a:t>CSR 1325 (2000)</a:t>
          </a:r>
        </a:p>
        <a:p>
          <a:pPr marL="0" lvl="0" indent="0" algn="l" defTabSz="1066800" rtl="0">
            <a:lnSpc>
              <a:spcPct val="90000"/>
            </a:lnSpc>
            <a:spcBef>
              <a:spcPct val="0"/>
            </a:spcBef>
            <a:spcAft>
              <a:spcPct val="35000"/>
            </a:spcAft>
            <a:buNone/>
          </a:pPr>
          <a:r>
            <a:rPr lang="fr-FR" sz="2000" kern="1200" noProof="0">
              <a:latin typeface="Calibri" panose="020F0502020204030204"/>
              <a:ea typeface="+mn-ea"/>
              <a:cs typeface="+mn-cs"/>
            </a:rPr>
            <a:t>Contribution des femmes à la prévention et la résolution conflits</a:t>
          </a:r>
        </a:p>
      </dsp:txBody>
      <dsp:txXfrm>
        <a:off x="245629" y="3730423"/>
        <a:ext cx="5229206" cy="1165145"/>
      </dsp:txXfrm>
    </dsp:sp>
    <dsp:sp modelId="{30EE982A-058D-43B1-8AB5-E382EF887281}">
      <dsp:nvSpPr>
        <dsp:cNvPr id="0" name=""/>
        <dsp:cNvSpPr/>
      </dsp:nvSpPr>
      <dsp:spPr>
        <a:xfrm>
          <a:off x="3232296" y="2703333"/>
          <a:ext cx="281984" cy="2819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67B015-ABDE-40F0-8FC0-2EF92826CD4C}">
      <dsp:nvSpPr>
        <dsp:cNvPr id="0" name=""/>
        <dsp:cNvSpPr/>
      </dsp:nvSpPr>
      <dsp:spPr>
        <a:xfrm>
          <a:off x="3373288" y="2844325"/>
          <a:ext cx="1300263" cy="20512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418"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a:solidFill>
              <a:sysClr val="windowText" lastClr="000000">
                <a:hueOff val="0"/>
                <a:satOff val="0"/>
                <a:lumOff val="0"/>
                <a:alphaOff val="0"/>
              </a:sysClr>
            </a:solidFill>
            <a:latin typeface="Calibri" panose="020F0502020204030204"/>
            <a:ea typeface="+mn-ea"/>
            <a:cs typeface="+mn-cs"/>
          </a:endParaRPr>
        </a:p>
      </dsp:txBody>
      <dsp:txXfrm>
        <a:off x="3373288" y="2844325"/>
        <a:ext cx="1300263" cy="2051243"/>
      </dsp:txXfrm>
    </dsp:sp>
    <dsp:sp modelId="{41487F64-3525-4215-A41D-353098C5F3AC}">
      <dsp:nvSpPr>
        <dsp:cNvPr id="0" name=""/>
        <dsp:cNvSpPr/>
      </dsp:nvSpPr>
      <dsp:spPr>
        <a:xfrm>
          <a:off x="4485562" y="1956269"/>
          <a:ext cx="375979" cy="37597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69404D-BFC3-4259-B39A-79B4D3D16711}">
      <dsp:nvSpPr>
        <dsp:cNvPr id="0" name=""/>
        <dsp:cNvSpPr/>
      </dsp:nvSpPr>
      <dsp:spPr>
        <a:xfrm>
          <a:off x="4673551" y="2144259"/>
          <a:ext cx="1511751" cy="2751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224"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a:solidFill>
              <a:sysClr val="windowText" lastClr="000000">
                <a:hueOff val="0"/>
                <a:satOff val="0"/>
                <a:lumOff val="0"/>
                <a:alphaOff val="0"/>
              </a:sysClr>
            </a:solidFill>
            <a:latin typeface="Calibri" panose="020F0502020204030204"/>
            <a:ea typeface="+mn-ea"/>
            <a:cs typeface="+mn-cs"/>
          </a:endParaRPr>
        </a:p>
      </dsp:txBody>
      <dsp:txXfrm>
        <a:off x="4673551" y="2144259"/>
        <a:ext cx="1511751" cy="2751309"/>
      </dsp:txXfrm>
    </dsp:sp>
    <dsp:sp modelId="{841877AE-2E21-466D-9371-9CCB26AF44A1}">
      <dsp:nvSpPr>
        <dsp:cNvPr id="0" name=""/>
        <dsp:cNvSpPr/>
      </dsp:nvSpPr>
      <dsp:spPr>
        <a:xfrm>
          <a:off x="5942483" y="1372717"/>
          <a:ext cx="485640" cy="48564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7A3EA0-12A9-4D3C-93C5-57B0DCCB4A87}">
      <dsp:nvSpPr>
        <dsp:cNvPr id="0" name=""/>
        <dsp:cNvSpPr/>
      </dsp:nvSpPr>
      <dsp:spPr>
        <a:xfrm>
          <a:off x="6185303" y="1615537"/>
          <a:ext cx="1566582" cy="328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331"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a:solidFill>
              <a:sysClr val="windowText" lastClr="000000">
                <a:hueOff val="0"/>
                <a:satOff val="0"/>
                <a:lumOff val="0"/>
                <a:alphaOff val="0"/>
              </a:sysClr>
            </a:solidFill>
            <a:latin typeface="Calibri" panose="020F0502020204030204"/>
            <a:ea typeface="+mn-ea"/>
            <a:cs typeface="+mn-cs"/>
          </a:endParaRPr>
        </a:p>
      </dsp:txBody>
      <dsp:txXfrm>
        <a:off x="6185303" y="1615537"/>
        <a:ext cx="1566582" cy="3280031"/>
      </dsp:txXfrm>
    </dsp:sp>
    <dsp:sp modelId="{FE3C74C6-E44B-4364-BA43-D533E93C8DBF}">
      <dsp:nvSpPr>
        <dsp:cNvPr id="0" name=""/>
        <dsp:cNvSpPr/>
      </dsp:nvSpPr>
      <dsp:spPr>
        <a:xfrm>
          <a:off x="7442485" y="983030"/>
          <a:ext cx="618799" cy="61879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2A014B-748A-4AD5-8A77-14D86320DDDA}">
      <dsp:nvSpPr>
        <dsp:cNvPr id="0" name=""/>
        <dsp:cNvSpPr/>
      </dsp:nvSpPr>
      <dsp:spPr>
        <a:xfrm>
          <a:off x="6521625" y="1292430"/>
          <a:ext cx="4027102" cy="3603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889" tIns="0" rIns="0" bIns="0" numCol="1" spcCol="1270" anchor="t" anchorCtr="0">
          <a:noAutofit/>
        </a:bodyPr>
        <a:lstStyle/>
        <a:p>
          <a:pPr marL="0" lvl="0" indent="0" algn="l" defTabSz="1066800">
            <a:lnSpc>
              <a:spcPct val="90000"/>
            </a:lnSpc>
            <a:spcBef>
              <a:spcPct val="0"/>
            </a:spcBef>
            <a:spcAft>
              <a:spcPct val="35000"/>
            </a:spcAft>
            <a:buNone/>
          </a:pPr>
          <a:endParaRPr lang="fr-FR" sz="2400" b="1" kern="1200" noProof="0">
            <a:solidFill>
              <a:sysClr val="windowText" lastClr="000000">
                <a:hueOff val="0"/>
                <a:satOff val="0"/>
                <a:lumOff val="0"/>
                <a:alphaOff val="0"/>
              </a:sysClr>
            </a:solidFill>
            <a:latin typeface="Calibri" panose="020F0502020204030204"/>
            <a:ea typeface="+mn-ea"/>
            <a:cs typeface="+mn-cs"/>
          </a:endParaRPr>
        </a:p>
        <a:p>
          <a:pPr marL="0" lvl="0" indent="0" algn="l" defTabSz="1066800">
            <a:lnSpc>
              <a:spcPct val="90000"/>
            </a:lnSpc>
            <a:spcBef>
              <a:spcPct val="0"/>
            </a:spcBef>
            <a:spcAft>
              <a:spcPct val="35000"/>
            </a:spcAft>
            <a:buNone/>
          </a:pPr>
          <a:r>
            <a:rPr lang="fr-FR" sz="2400" b="1" kern="1200" noProof="0">
              <a:solidFill>
                <a:sysClr val="windowText" lastClr="000000">
                  <a:hueOff val="0"/>
                  <a:satOff val="0"/>
                  <a:lumOff val="0"/>
                  <a:alphaOff val="0"/>
                </a:sysClr>
              </a:solidFill>
              <a:latin typeface="Calibri" panose="020F0502020204030204"/>
              <a:ea typeface="+mn-ea"/>
              <a:cs typeface="+mn-cs"/>
            </a:rPr>
            <a:t>CSR 2493 (2019)</a:t>
          </a:r>
          <a:endParaRPr lang="fr-FR" sz="2000" kern="1200" noProof="0">
            <a:latin typeface="Calibri" panose="020F0502020204030204"/>
            <a:ea typeface="+mn-ea"/>
            <a:cs typeface="+mn-cs"/>
          </a:endParaRPr>
        </a:p>
        <a:p>
          <a:pPr marL="0" lvl="0" indent="0" algn="l" defTabSz="1066800" rtl="0">
            <a:lnSpc>
              <a:spcPct val="90000"/>
            </a:lnSpc>
            <a:spcBef>
              <a:spcPct val="0"/>
            </a:spcBef>
            <a:spcAft>
              <a:spcPct val="35000"/>
            </a:spcAft>
            <a:buNone/>
          </a:pPr>
          <a:r>
            <a:rPr lang="fr-FR" sz="2000" kern="1200" noProof="0">
              <a:latin typeface="Calibri" panose="020F0502020204030204"/>
              <a:ea typeface="+mn-ea"/>
              <a:cs typeface="+mn-cs"/>
            </a:rPr>
            <a:t>Exhorte les parties en conflit à mettre fin à la violence sexuelle</a:t>
          </a:r>
        </a:p>
        <a:p>
          <a:pPr marL="0" lvl="0" indent="0" algn="l" defTabSz="1066800">
            <a:lnSpc>
              <a:spcPct val="90000"/>
            </a:lnSpc>
            <a:spcBef>
              <a:spcPct val="0"/>
            </a:spcBef>
            <a:spcAft>
              <a:spcPct val="35000"/>
            </a:spcAft>
            <a:buNone/>
          </a:pPr>
          <a:endParaRPr lang="fr-FR" sz="2000" kern="1200" noProof="0">
            <a:solidFill>
              <a:sysClr val="windowText" lastClr="000000">
                <a:hueOff val="0"/>
                <a:satOff val="0"/>
                <a:lumOff val="0"/>
                <a:alphaOff val="0"/>
              </a:sysClr>
            </a:solidFill>
            <a:latin typeface="Calibri" panose="020F0502020204030204"/>
            <a:ea typeface="+mn-ea"/>
            <a:cs typeface="+mn-cs"/>
          </a:endParaRPr>
        </a:p>
      </dsp:txBody>
      <dsp:txXfrm>
        <a:off x="6521625" y="1292430"/>
        <a:ext cx="4027102" cy="3603138"/>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A917AA-8EC0-46D4-B4C4-8154F177056B}" type="datetimeFigureOut">
              <a:rPr lang="en-US" smtClean="0"/>
              <a:t>8/29/2025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186B72-DA94-4441-AAD7-0E66ED2025A1}" type="slidenum">
              <a:rPr lang="en-US" smtClean="0"/>
              <a:t>‹N°›</a:t>
            </a:fld>
            <a:endParaRPr lang="en-US"/>
          </a:p>
        </p:txBody>
      </p:sp>
    </p:spTree>
    <p:extLst>
      <p:ext uri="{BB962C8B-B14F-4D97-AF65-F5344CB8AC3E}">
        <p14:creationId xmlns:p14="http://schemas.microsoft.com/office/powerpoint/2010/main" val="2401958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ts val="2100"/>
              </a:lnSpc>
              <a:spcBef>
                <a:spcPts val="975"/>
              </a:spcBef>
              <a:spcAft>
                <a:spcPts val="225"/>
              </a:spcAft>
            </a:pPr>
            <a:endParaRPr lang="fr-FR" b="1">
              <a:solidFill>
                <a:srgbClr val="424242"/>
              </a:solidFill>
            </a:endParaRPr>
          </a:p>
        </p:txBody>
      </p:sp>
      <p:sp>
        <p:nvSpPr>
          <p:cNvPr id="4" name="Espace réservé du numéro de diapositive 3"/>
          <p:cNvSpPr>
            <a:spLocks noGrp="1"/>
          </p:cNvSpPr>
          <p:nvPr>
            <p:ph type="sldNum" sz="quarter" idx="5"/>
          </p:nvPr>
        </p:nvSpPr>
        <p:spPr/>
        <p:txBody>
          <a:bodyPr/>
          <a:lstStyle/>
          <a:p>
            <a:fld id="{6F186B72-DA94-4441-AAD7-0E66ED2025A1}" type="slidenum">
              <a:rPr lang="en-US" smtClean="0"/>
              <a:t>1</a:t>
            </a:fld>
            <a:endParaRPr lang="en-US"/>
          </a:p>
        </p:txBody>
      </p:sp>
    </p:spTree>
    <p:extLst>
      <p:ext uri="{BB962C8B-B14F-4D97-AF65-F5344CB8AC3E}">
        <p14:creationId xmlns:p14="http://schemas.microsoft.com/office/powerpoint/2010/main" val="3825242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100"/>
              </a:lnSpc>
              <a:spcBef>
                <a:spcPts val="975"/>
              </a:spcBef>
              <a:spcAft>
                <a:spcPts val="225"/>
              </a:spcAft>
            </a:pPr>
            <a:r>
              <a:rPr lang="fr-FR" b="1" i="0">
                <a:solidFill>
                  <a:srgbClr val="424242"/>
                </a:solidFill>
                <a:effectLst/>
              </a:rPr>
              <a:t>Message clé : </a:t>
            </a:r>
            <a:r>
              <a:rPr lang="fr-FR" b="1">
                <a:solidFill>
                  <a:srgbClr val="424242"/>
                </a:solidFill>
              </a:rPr>
              <a:t>Présenter les objectifs d’apprentissage</a:t>
            </a:r>
            <a:endParaRPr lang="en-US">
              <a:solidFill>
                <a:srgbClr val="444444"/>
              </a:solidFill>
            </a:endParaRPr>
          </a:p>
          <a:p>
            <a:pPr>
              <a:spcBef>
                <a:spcPts val="600"/>
              </a:spcBef>
              <a:spcAft>
                <a:spcPts val="300"/>
              </a:spcAft>
            </a:pPr>
            <a:r>
              <a:rPr lang="fr-FR">
                <a:solidFill>
                  <a:srgbClr val="424242"/>
                </a:solidFill>
              </a:rPr>
              <a:t>Cette présentation constitue </a:t>
            </a:r>
            <a:r>
              <a:rPr lang="fr-FR" b="0" i="0">
                <a:solidFill>
                  <a:srgbClr val="424242"/>
                </a:solidFill>
                <a:effectLst/>
              </a:rPr>
              <a:t>une </a:t>
            </a:r>
            <a:r>
              <a:rPr lang="fr-FR">
                <a:solidFill>
                  <a:srgbClr val="424242"/>
                </a:solidFill>
              </a:rPr>
              <a:t>révision des notions </a:t>
            </a:r>
            <a:r>
              <a:rPr lang="fr-FR" b="0" i="0">
                <a:solidFill>
                  <a:srgbClr val="424242"/>
                </a:solidFill>
                <a:effectLst/>
              </a:rPr>
              <a:t>que </a:t>
            </a:r>
            <a:r>
              <a:rPr lang="fr-FR">
                <a:solidFill>
                  <a:srgbClr val="424242"/>
                </a:solidFill>
              </a:rPr>
              <a:t>les participant·e·s ont déjà abordées au cours de cette formation.</a:t>
            </a:r>
            <a:endParaRPr lang="en-US">
              <a:solidFill>
                <a:srgbClr val="444444"/>
              </a:solidFill>
            </a:endParaRPr>
          </a:p>
          <a:p>
            <a:pPr algn="l">
              <a:spcBef>
                <a:spcPts val="600"/>
              </a:spcBef>
              <a:spcAft>
                <a:spcPts val="300"/>
              </a:spcAft>
              <a:buNone/>
            </a:pPr>
            <a:endParaRPr lang="fr-FR" b="0" i="0">
              <a:solidFill>
                <a:srgbClr val="444444"/>
              </a:solidFill>
              <a:effectLst/>
            </a:endParaRPr>
          </a:p>
          <a:p>
            <a:pPr>
              <a:spcBef>
                <a:spcPts val="600"/>
              </a:spcBef>
              <a:spcAft>
                <a:spcPts val="300"/>
              </a:spcAft>
            </a:pPr>
            <a:r>
              <a:rPr lang="fr-FR" b="1">
                <a:solidFill>
                  <a:srgbClr val="424242"/>
                </a:solidFill>
              </a:rPr>
              <a:t>Bonjour à toutes </a:t>
            </a:r>
            <a:r>
              <a:rPr lang="fr-FR" b="1" i="0">
                <a:solidFill>
                  <a:srgbClr val="424242"/>
                </a:solidFill>
                <a:effectLst/>
              </a:rPr>
              <a:t>et </a:t>
            </a:r>
            <a:r>
              <a:rPr lang="fr-FR" b="1">
                <a:solidFill>
                  <a:srgbClr val="424242"/>
                </a:solidFill>
              </a:rPr>
              <a:t>à tous</a:t>
            </a:r>
            <a:r>
              <a:rPr lang="fr-FR" b="1" i="0">
                <a:solidFill>
                  <a:srgbClr val="424242"/>
                </a:solidFill>
                <a:effectLst/>
              </a:rPr>
              <a:t>.</a:t>
            </a:r>
            <a:r>
              <a:rPr lang="fr-FR" b="1">
                <a:solidFill>
                  <a:srgbClr val="424242"/>
                </a:solidFill>
              </a:rPr>
              <a:t> </a:t>
            </a:r>
            <a:r>
              <a:rPr lang="fr-FR">
                <a:solidFill>
                  <a:srgbClr val="424242"/>
                </a:solidFill>
              </a:rPr>
              <a:t>Nous allons maintenant revoir ce que nous avons appris sur la notion de genre et discuter de la manière dont elle s’applique au travail des composantes militaires.</a:t>
            </a:r>
            <a:endParaRPr lang="en-US">
              <a:solidFill>
                <a:srgbClr val="444444"/>
              </a:solidFill>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Les principaux objectifs de cette brève présentation sont de rafraîchir vos connaissances relatives au genre et de vous rappeler en quoi cette dimension est liée à votre travail au sein de la composante militaire des opérations </a:t>
            </a:r>
            <a:r>
              <a:rPr lang="fr-FR" b="0">
                <a:solidFill>
                  <a:srgbClr val="424242"/>
                </a:solidFill>
                <a:effectLst/>
              </a:rPr>
              <a:t>de </a:t>
            </a:r>
            <a:r>
              <a:rPr lang="fr-FR">
                <a:solidFill>
                  <a:srgbClr val="424242"/>
                </a:solidFill>
              </a:rPr>
              <a:t>paix.</a:t>
            </a:r>
            <a:endParaRPr lang="en-US">
              <a:solidFill>
                <a:srgbClr val="444444"/>
              </a:solidFill>
            </a:endParaRPr>
          </a:p>
          <a:p>
            <a:pPr algn="l">
              <a:spcBef>
                <a:spcPts val="600"/>
              </a:spcBef>
              <a:spcAft>
                <a:spcPts val="300"/>
              </a:spcAft>
              <a:buNone/>
            </a:pPr>
            <a:endParaRPr lang="fr-FR" b="0" i="0">
              <a:solidFill>
                <a:srgbClr val="444444"/>
              </a:solidFill>
              <a:effectLst/>
            </a:endParaRPr>
          </a:p>
          <a:p>
            <a:pPr>
              <a:spcBef>
                <a:spcPts val="600"/>
              </a:spcBef>
              <a:spcAft>
                <a:spcPts val="300"/>
              </a:spcAft>
            </a:pPr>
            <a:r>
              <a:rPr lang="fr-FR">
                <a:solidFill>
                  <a:srgbClr val="424242"/>
                </a:solidFill>
              </a:rPr>
              <a:t>Tout d'abord, nous allons revoir </a:t>
            </a:r>
            <a:r>
              <a:rPr lang="fr-FR" b="0" i="0">
                <a:solidFill>
                  <a:srgbClr val="424242"/>
                </a:solidFill>
                <a:effectLst/>
              </a:rPr>
              <a:t>les </a:t>
            </a:r>
            <a:r>
              <a:rPr lang="fr-FR">
                <a:solidFill>
                  <a:srgbClr val="424242"/>
                </a:solidFill>
              </a:rPr>
              <a:t>définitions clés ainsi que le cadre politique de l’Agenda Femmes, Paix </a:t>
            </a:r>
            <a:r>
              <a:rPr lang="fr-FR" b="0" i="0">
                <a:solidFill>
                  <a:srgbClr val="424242"/>
                </a:solidFill>
                <a:effectLst/>
              </a:rPr>
              <a:t>et </a:t>
            </a:r>
            <a:r>
              <a:rPr lang="fr-FR">
                <a:solidFill>
                  <a:srgbClr val="424242"/>
                </a:solidFill>
              </a:rPr>
              <a:t>Sécurité</a:t>
            </a:r>
            <a:r>
              <a:rPr lang="fr-FR" b="0" i="0">
                <a:solidFill>
                  <a:srgbClr val="424242"/>
                </a:solidFill>
                <a:effectLst/>
              </a:rPr>
              <a:t>.</a:t>
            </a:r>
            <a:endParaRPr lang="fr-FR" b="0" i="0">
              <a:solidFill>
                <a:srgbClr val="444444"/>
              </a:solidFill>
              <a:effectLst/>
            </a:endParaRPr>
          </a:p>
          <a:p>
            <a:pPr>
              <a:spcBef>
                <a:spcPts val="300"/>
              </a:spcBef>
              <a:spcAft>
                <a:spcPts val="300"/>
              </a:spcAft>
            </a:pPr>
            <a:r>
              <a:rPr lang="fr-FR">
                <a:solidFill>
                  <a:srgbClr val="424242"/>
                </a:solidFill>
              </a:rPr>
              <a:t>Ensuite, nous identifierons pourquoi il est important d’adopter une approche sensible au genre dans </a:t>
            </a:r>
            <a:r>
              <a:rPr lang="fr-FR" b="0" i="0">
                <a:solidFill>
                  <a:srgbClr val="424242"/>
                </a:solidFill>
                <a:effectLst/>
              </a:rPr>
              <a:t>le</a:t>
            </a:r>
            <a:r>
              <a:rPr lang="fr-FR">
                <a:solidFill>
                  <a:srgbClr val="424242"/>
                </a:solidFill>
              </a:rPr>
              <a:t> travail des composantes militaires.</a:t>
            </a:r>
            <a:endParaRPr lang="en-US">
              <a:solidFill>
                <a:srgbClr val="444444"/>
              </a:solidFill>
            </a:endParaRPr>
          </a:p>
          <a:p>
            <a:pPr>
              <a:spcBef>
                <a:spcPts val="300"/>
              </a:spcBef>
              <a:spcAft>
                <a:spcPts val="300"/>
              </a:spcAft>
            </a:pPr>
            <a:endParaRPr lang="fr-FR">
              <a:solidFill>
                <a:srgbClr val="444444"/>
              </a:solidFill>
            </a:endParaRPr>
          </a:p>
          <a:p>
            <a:pPr>
              <a:spcBef>
                <a:spcPts val="300"/>
              </a:spcBef>
              <a:spcAft>
                <a:spcPts val="300"/>
              </a:spcAft>
            </a:pPr>
            <a:r>
              <a:rPr lang="fr-FR">
                <a:solidFill>
                  <a:srgbClr val="424242"/>
                </a:solidFill>
              </a:rPr>
              <a:t>Finalement, nous déterminerons comment intégrer les considérations de genre dans vos activités quotidiennes.</a:t>
            </a:r>
            <a:endParaRPr lang="en-US">
              <a:solidFill>
                <a:srgbClr val="444444"/>
              </a:solidFill>
            </a:endParaRPr>
          </a:p>
          <a:p>
            <a:pPr>
              <a:spcBef>
                <a:spcPts val="600"/>
              </a:spcBef>
              <a:spcAft>
                <a:spcPts val="300"/>
              </a:spcAft>
            </a:pPr>
            <a:r>
              <a:rPr lang="fr-FR">
                <a:solidFill>
                  <a:srgbClr val="424242"/>
                </a:solidFill>
              </a:rPr>
              <a:t>Vous avez déjà abordé la majorité de ces éléments lors de la première partie de la formation</a:t>
            </a:r>
            <a:r>
              <a:rPr lang="fr-FR" b="0" i="0">
                <a:solidFill>
                  <a:srgbClr val="424242"/>
                </a:solidFill>
                <a:effectLst/>
              </a:rPr>
              <a:t>.</a:t>
            </a:r>
            <a:r>
              <a:rPr lang="fr-FR">
                <a:solidFill>
                  <a:srgbClr val="424242"/>
                </a:solidFill>
              </a:rPr>
              <a:t> Cette session a donc pour but principal </a:t>
            </a:r>
            <a:r>
              <a:rPr lang="fr-FR" b="0" i="0">
                <a:solidFill>
                  <a:srgbClr val="424242"/>
                </a:solidFill>
                <a:effectLst/>
              </a:rPr>
              <a:t>de </a:t>
            </a:r>
            <a:r>
              <a:rPr lang="fr-FR">
                <a:solidFill>
                  <a:srgbClr val="424242"/>
                </a:solidFill>
              </a:rPr>
              <a:t>servir de </a:t>
            </a:r>
            <a:r>
              <a:rPr lang="fr-FR" b="1">
                <a:solidFill>
                  <a:srgbClr val="424242"/>
                </a:solidFill>
              </a:rPr>
              <a:t>rappel</a:t>
            </a:r>
            <a:r>
              <a:rPr lang="fr-FR" b="0" i="0">
                <a:solidFill>
                  <a:srgbClr val="424242"/>
                </a:solidFill>
                <a:effectLst/>
              </a:rPr>
              <a:t>.</a:t>
            </a:r>
            <a:endParaRPr lang="en-US">
              <a:solidFill>
                <a:srgbClr val="444444"/>
              </a:solidFill>
            </a:endParaRPr>
          </a:p>
          <a:p>
            <a:pPr>
              <a:lnSpc>
                <a:spcPts val="2100"/>
              </a:lnSpc>
              <a:spcBef>
                <a:spcPts val="975"/>
              </a:spcBef>
              <a:spcAft>
                <a:spcPts val="225"/>
              </a:spcAft>
            </a:pPr>
            <a:endParaRPr lang="fr-FR" b="0" i="0">
              <a:solidFill>
                <a:srgbClr val="424242"/>
              </a:solidFill>
              <a:effectLst/>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2</a:t>
            </a:fld>
            <a:endParaRPr lang="en-US"/>
          </a:p>
        </p:txBody>
      </p:sp>
    </p:spTree>
    <p:extLst>
      <p:ext uri="{BB962C8B-B14F-4D97-AF65-F5344CB8AC3E}">
        <p14:creationId xmlns:p14="http://schemas.microsoft.com/office/powerpoint/2010/main" val="2421589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a:solidFill>
                  <a:srgbClr val="424242"/>
                </a:solidFill>
                <a:effectLst/>
              </a:rPr>
              <a:t>Message clé : Le sexe est une constante biologique, tandis que le genre est une construction sociale</a:t>
            </a:r>
            <a:endParaRPr lang="en-US" b="0" i="0">
              <a:solidFill>
                <a:srgbClr val="444444"/>
              </a:solidFill>
              <a:effectLst/>
            </a:endParaRPr>
          </a:p>
          <a:p>
            <a:pPr>
              <a:lnSpc>
                <a:spcPts val="2100"/>
              </a:lnSpc>
              <a:spcBef>
                <a:spcPts val="975"/>
              </a:spcBef>
              <a:spcAft>
                <a:spcPts val="225"/>
              </a:spcAft>
            </a:pPr>
            <a:endParaRPr lang="fr-FR">
              <a:solidFill>
                <a:srgbClr val="444444"/>
              </a:solidFill>
            </a:endParaRPr>
          </a:p>
          <a:p>
            <a:pPr algn="l">
              <a:spcBef>
                <a:spcPts val="600"/>
              </a:spcBef>
              <a:spcAft>
                <a:spcPts val="300"/>
              </a:spcAft>
              <a:buNone/>
            </a:pPr>
            <a:r>
              <a:rPr lang="fr-FR" b="0" i="0">
                <a:solidFill>
                  <a:srgbClr val="424242"/>
                </a:solidFill>
                <a:effectLst/>
              </a:rPr>
              <a:t>Commençons par parler des différences entre le sexe et le genre. Est-ce que quelqu’un peut me dire ce que signifie « sexe » et ce que signifie « genre » ?</a:t>
            </a:r>
            <a:endParaRPr lang="en-US"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1">
                <a:solidFill>
                  <a:srgbClr val="424242"/>
                </a:solidFill>
                <a:effectLst/>
              </a:rPr>
              <a:t>(Invitez les participants à donner leurs définitions et notez les mots-clés sur un tableau sous les colonnes « sexe » et « genre ». Le message principal ici est de souligner que le sexe est une constante biologique, tandis que le genre est une construction sociale.)</a:t>
            </a:r>
            <a:endParaRPr lang="fr-FR"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Vous avez identifié les mots-clés associés à ces deux termes :</a:t>
            </a:r>
            <a:endParaRPr lang="en-US" b="0" i="0">
              <a:solidFill>
                <a:srgbClr val="444444"/>
              </a:solidFill>
              <a:effectLst/>
            </a:endParaRPr>
          </a:p>
          <a:p>
            <a:pPr marL="171450" indent="-171450" algn="l">
              <a:spcBef>
                <a:spcPts val="300"/>
              </a:spcBef>
              <a:spcAft>
                <a:spcPts val="300"/>
              </a:spcAft>
              <a:buFont typeface="Arial,Sans-Serif"/>
              <a:buChar char="•"/>
            </a:pPr>
            <a:r>
              <a:rPr lang="fr-FR" b="0" i="0">
                <a:solidFill>
                  <a:srgbClr val="424242"/>
                </a:solidFill>
                <a:effectLst/>
              </a:rPr>
              <a:t>Rappelez-vous que le « sexe » est biologiquement déterminé et constant : c’est la réalité physique d’être un homme ou une femme.</a:t>
            </a:r>
            <a:endParaRPr lang="en-US" b="0" i="0">
              <a:solidFill>
                <a:srgbClr val="444444"/>
              </a:solidFill>
              <a:effectLst/>
            </a:endParaRPr>
          </a:p>
          <a:p>
            <a:pPr marL="171450" indent="-171450">
              <a:spcBef>
                <a:spcPts val="300"/>
              </a:spcBef>
              <a:spcAft>
                <a:spcPts val="300"/>
              </a:spcAft>
              <a:buFont typeface="Arial,Sans-Serif"/>
              <a:buChar char="•"/>
            </a:pPr>
            <a:r>
              <a:rPr lang="fr-FR" b="0" i="0">
                <a:solidFill>
                  <a:srgbClr val="424242"/>
                </a:solidFill>
                <a:effectLst/>
              </a:rPr>
              <a:t>En revanche, le « genre » fait référence à la construction sociale du fait d’être un homme ou une femme, et non à la réalité physique. Les normes de genre varient d’un pays à l’autre, d’une région à l’autre, et peuvent évoluer avec le temps.</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3</a:t>
            </a:fld>
            <a:endParaRPr lang="en-US"/>
          </a:p>
        </p:txBody>
      </p:sp>
    </p:spTree>
    <p:extLst>
      <p:ext uri="{BB962C8B-B14F-4D97-AF65-F5344CB8AC3E}">
        <p14:creationId xmlns:p14="http://schemas.microsoft.com/office/powerpoint/2010/main" val="1612558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Message </a:t>
            </a:r>
            <a:r>
              <a:rPr lang="en-US" err="1"/>
              <a:t>clé</a:t>
            </a:r>
            <a:r>
              <a:rPr lang="en-US" b="0"/>
              <a:t>: </a:t>
            </a:r>
            <a:r>
              <a:rPr lang="en-US"/>
              <a:t>faire </a:t>
            </a:r>
            <a:r>
              <a:rPr lang="en-US" err="1"/>
              <a:t>référence</a:t>
            </a:r>
            <a:r>
              <a:rPr lang="en-US"/>
              <a:t> à </a:t>
            </a:r>
            <a:r>
              <a:rPr lang="en-US" b="0"/>
              <a:t>la </a:t>
            </a:r>
            <a:r>
              <a:rPr lang="en-US" err="1"/>
              <a:t>résolution</a:t>
            </a:r>
            <a:r>
              <a:rPr lang="en-US"/>
              <a:t> </a:t>
            </a:r>
            <a:r>
              <a:rPr lang="en-US" b="0"/>
              <a:t>1325 du Conseil de </a:t>
            </a:r>
            <a:r>
              <a:rPr lang="en-US"/>
              <a:t>Sécurité </a:t>
            </a:r>
            <a:r>
              <a:rPr lang="en-US" b="0"/>
              <a:t>et </a:t>
            </a:r>
            <a:r>
              <a:rPr lang="en-US"/>
              <a:t>à </a:t>
            </a:r>
            <a:r>
              <a:rPr lang="en-US" b="0"/>
              <a:t>la manière </a:t>
            </a:r>
            <a:r>
              <a:rPr lang="en-US" err="1"/>
              <a:t>dont</a:t>
            </a:r>
            <a:r>
              <a:rPr lang="en-US"/>
              <a:t> </a:t>
            </a:r>
            <a:r>
              <a:rPr lang="en-US" b="0" err="1"/>
              <a:t>elle</a:t>
            </a:r>
            <a:r>
              <a:rPr lang="en-US" b="0"/>
              <a:t> a </a:t>
            </a:r>
            <a:r>
              <a:rPr lang="en-US" err="1"/>
              <a:t>déclenché</a:t>
            </a:r>
            <a:r>
              <a:rPr lang="en-US"/>
              <a:t> </a:t>
            </a:r>
            <a:r>
              <a:rPr lang="en-US" err="1"/>
              <a:t>une</a:t>
            </a:r>
            <a:r>
              <a:rPr lang="en-US"/>
              <a:t> </a:t>
            </a:r>
            <a:r>
              <a:rPr lang="en-US" err="1"/>
              <a:t>série</a:t>
            </a:r>
            <a:r>
              <a:rPr lang="en-US"/>
              <a:t> de </a:t>
            </a:r>
            <a:r>
              <a:rPr lang="en-US" err="1"/>
              <a:t>résolutions</a:t>
            </a:r>
            <a:r>
              <a:rPr lang="en-US"/>
              <a:t> </a:t>
            </a:r>
            <a:r>
              <a:rPr lang="en-US" b="0" err="1"/>
              <a:t>connexes</a:t>
            </a:r>
            <a:r>
              <a:rPr lang="en-US" b="0"/>
              <a:t>. Cette </a:t>
            </a:r>
            <a:r>
              <a:rPr lang="en-US"/>
              <a:t>diapositive </a:t>
            </a:r>
            <a:r>
              <a:rPr lang="en-US" err="1"/>
              <a:t>mentionne</a:t>
            </a:r>
            <a:r>
              <a:rPr lang="en-US"/>
              <a:t> </a:t>
            </a:r>
            <a:r>
              <a:rPr lang="en-US" b="0"/>
              <a:t>la </a:t>
            </a:r>
            <a:r>
              <a:rPr lang="en-US"/>
              <a:t>première </a:t>
            </a:r>
            <a:r>
              <a:rPr lang="en-US" b="0"/>
              <a:t>et la </a:t>
            </a:r>
            <a:r>
              <a:rPr lang="en-US" err="1"/>
              <a:t>dernière</a:t>
            </a:r>
            <a:r>
              <a:rPr lang="en-US"/>
              <a:t> </a:t>
            </a:r>
            <a:r>
              <a:rPr lang="en-US" err="1"/>
              <a:t>résolutions</a:t>
            </a:r>
            <a:r>
              <a:rPr lang="en-US"/>
              <a:t> de </a:t>
            </a:r>
            <a:r>
              <a:rPr lang="en-US" err="1"/>
              <a:t>l'Agenda</a:t>
            </a:r>
            <a:r>
              <a:rPr lang="en-US"/>
              <a:t> </a:t>
            </a:r>
            <a:r>
              <a:rPr lang="en-US" b="0"/>
              <a:t>Femmes, Paix et </a:t>
            </a:r>
            <a:r>
              <a:rPr lang="en-US"/>
              <a:t>Sécurité</a:t>
            </a:r>
            <a:r>
              <a:rPr lang="en-US" b="0"/>
              <a:t>. (</a:t>
            </a:r>
            <a:r>
              <a:rPr lang="en-US" b="0" i="1"/>
              <a:t>Clicker pour </a:t>
            </a:r>
            <a:r>
              <a:rPr lang="en-US" b="0" i="1" err="1"/>
              <a:t>qu’une</a:t>
            </a:r>
            <a:r>
              <a:rPr lang="en-US" b="0" i="1"/>
              <a:t> image </a:t>
            </a:r>
            <a:r>
              <a:rPr lang="en-US" b="0" i="1" err="1"/>
              <a:t>apparaisse</a:t>
            </a:r>
            <a:r>
              <a:rPr lang="en-US" i="1"/>
              <a:t>.</a:t>
            </a:r>
            <a:r>
              <a:rPr lang="en-US"/>
              <a:t>)</a:t>
            </a:r>
            <a:endParaRPr lang="en-US">
              <a:solidFill>
                <a:srgbClr val="444444"/>
              </a:solidFill>
            </a:endParaRPr>
          </a:p>
          <a:p>
            <a:endParaRPr lang="en-US" b="0">
              <a:solidFill>
                <a:srgbClr val="444444"/>
              </a:solidFill>
            </a:endParaRPr>
          </a:p>
          <a:p>
            <a:pPr>
              <a:defRPr/>
            </a:pPr>
            <a:r>
              <a:rPr lang="en-US" b="0"/>
              <a:t>La </a:t>
            </a:r>
            <a:r>
              <a:rPr lang="en-US" err="1"/>
              <a:t>Résolution</a:t>
            </a:r>
            <a:r>
              <a:rPr lang="en-US"/>
              <a:t> </a:t>
            </a:r>
            <a:r>
              <a:rPr lang="en-US" b="0"/>
              <a:t>1325 de </a:t>
            </a:r>
            <a:r>
              <a:rPr lang="en-US" err="1"/>
              <a:t>l'an</a:t>
            </a:r>
            <a:r>
              <a:rPr lang="en-US"/>
              <a:t> 2000</a:t>
            </a:r>
            <a:r>
              <a:rPr lang="en-US" b="0"/>
              <a:t>, </a:t>
            </a:r>
            <a:r>
              <a:rPr lang="en-US" b="0" err="1"/>
              <a:t>fut</a:t>
            </a:r>
            <a:r>
              <a:rPr lang="en-US" b="0"/>
              <a:t> la </a:t>
            </a:r>
            <a:r>
              <a:rPr lang="en-US"/>
              <a:t>première </a:t>
            </a:r>
            <a:r>
              <a:rPr lang="en-US" err="1"/>
              <a:t>résolution</a:t>
            </a:r>
            <a:r>
              <a:rPr lang="en-US"/>
              <a:t> du Conseil de Sécurité qui a </a:t>
            </a:r>
            <a:r>
              <a:rPr lang="en-US" err="1"/>
              <a:t>reconnu</a:t>
            </a:r>
            <a:r>
              <a:rPr lang="en-US"/>
              <a:t> le </a:t>
            </a:r>
            <a:r>
              <a:rPr lang="en-US" err="1"/>
              <a:t>différent</a:t>
            </a:r>
            <a:r>
              <a:rPr lang="en-US"/>
              <a:t> impact </a:t>
            </a:r>
            <a:r>
              <a:rPr lang="en-US" b="0"/>
              <a:t>des </a:t>
            </a:r>
            <a:r>
              <a:rPr lang="en-US" b="0" err="1"/>
              <a:t>conflits</a:t>
            </a:r>
            <a:r>
              <a:rPr lang="en-US" b="0"/>
              <a:t> sur les hommes, les femmes, les garcons</a:t>
            </a:r>
            <a:r>
              <a:rPr lang="en-US"/>
              <a:t> et </a:t>
            </a:r>
            <a:r>
              <a:rPr lang="en-US" b="0"/>
              <a:t>les filles. Elle </a:t>
            </a:r>
            <a:r>
              <a:rPr lang="en-US" err="1"/>
              <a:t>reconnaît</a:t>
            </a:r>
            <a:r>
              <a:rPr lang="en-US"/>
              <a:t> </a:t>
            </a:r>
            <a:r>
              <a:rPr lang="en-US" b="0" err="1"/>
              <a:t>l’importance</a:t>
            </a:r>
            <a:r>
              <a:rPr lang="en-US" b="0"/>
              <a:t> de </a:t>
            </a:r>
            <a:r>
              <a:rPr lang="fr-FR" b="0" noProof="0">
                <a:solidFill>
                  <a:sysClr val="windowText" lastClr="000000">
                    <a:hueOff val="0"/>
                    <a:satOff val="0"/>
                    <a:lumOff val="0"/>
                    <a:alphaOff val="0"/>
                  </a:sysClr>
                </a:solidFill>
              </a:rPr>
              <a:t>la contribution des femmes </a:t>
            </a:r>
            <a:r>
              <a:rPr lang="fr-FR">
                <a:solidFill>
                  <a:sysClr val="windowText" lastClr="000000">
                    <a:hueOff val="0"/>
                    <a:satOff val="0"/>
                    <a:lumOff val="0"/>
                    <a:alphaOff val="0"/>
                  </a:sysClr>
                </a:solidFill>
              </a:rPr>
              <a:t>dans </a:t>
            </a:r>
            <a:r>
              <a:rPr lang="fr-FR" b="0" noProof="0">
                <a:solidFill>
                  <a:sysClr val="windowText" lastClr="000000">
                    <a:hueOff val="0"/>
                    <a:satOff val="0"/>
                    <a:lumOff val="0"/>
                    <a:alphaOff val="0"/>
                  </a:sysClr>
                </a:solidFill>
              </a:rPr>
              <a:t>la prévention et la résolution </a:t>
            </a:r>
            <a:r>
              <a:rPr lang="fr-FR">
                <a:solidFill>
                  <a:sysClr val="windowText" lastClr="000000">
                    <a:hueOff val="0"/>
                    <a:satOff val="0"/>
                    <a:lumOff val="0"/>
                    <a:alphaOff val="0"/>
                  </a:sysClr>
                </a:solidFill>
              </a:rPr>
              <a:t>des </a:t>
            </a:r>
            <a:r>
              <a:rPr lang="fr-FR" b="0" noProof="0">
                <a:solidFill>
                  <a:sysClr val="windowText" lastClr="000000">
                    <a:hueOff val="0"/>
                    <a:satOff val="0"/>
                    <a:lumOff val="0"/>
                    <a:alphaOff val="0"/>
                  </a:sysClr>
                </a:solidFill>
              </a:rPr>
              <a:t>conflits.</a:t>
            </a:r>
            <a:endParaRPr lang="fr-FR" b="0" noProof="0">
              <a:solidFill>
                <a:srgbClr val="444444"/>
              </a:solidFill>
            </a:endParaRPr>
          </a:p>
          <a:p>
            <a:pPr marL="0" marR="0" lvl="0" indent="0" algn="l" defTabSz="914400">
              <a:lnSpc>
                <a:spcPct val="100000"/>
              </a:lnSpc>
              <a:spcBef>
                <a:spcPts val="0"/>
              </a:spcBef>
              <a:spcAft>
                <a:spcPts val="0"/>
              </a:spcAft>
              <a:buNone/>
              <a:tabLst/>
              <a:defRPr/>
            </a:pPr>
            <a:endParaRPr lang="fr-FR" b="0" noProof="0">
              <a:solidFill>
                <a:srgbClr val="444444"/>
              </a:solidFill>
              <a:ea typeface="+mn-ea"/>
              <a:cs typeface="+mn-cs"/>
            </a:endParaRPr>
          </a:p>
          <a:p>
            <a:pPr>
              <a:spcBef>
                <a:spcPts val="600"/>
              </a:spcBef>
              <a:spcAft>
                <a:spcPts val="300"/>
              </a:spcAft>
            </a:pPr>
            <a:r>
              <a:rPr lang="fr-FR" b="0" i="0">
                <a:solidFill>
                  <a:srgbClr val="424242"/>
                </a:solidFill>
                <a:effectLst/>
              </a:rPr>
              <a:t>Depuis l’adoption de la résolution 1325, de nombreuses autres résolutions liées au genre ont été adoptées. Au total,</a:t>
            </a:r>
            <a:r>
              <a:rPr lang="fr-FR">
                <a:solidFill>
                  <a:srgbClr val="424242"/>
                </a:solidFill>
              </a:rPr>
              <a:t> 10</a:t>
            </a:r>
            <a:r>
              <a:rPr lang="fr-FR" b="0" i="0">
                <a:solidFill>
                  <a:srgbClr val="424242"/>
                </a:solidFill>
                <a:effectLst/>
              </a:rPr>
              <a:t> résolutions du Conseil de sécurité constituent l’Agenda Femmes, Paix et Sécurité.</a:t>
            </a:r>
            <a:endParaRPr lang="en-US" b="0" i="0">
              <a:solidFill>
                <a:srgbClr val="444444"/>
              </a:solidFill>
              <a:effectLst/>
            </a:endParaRPr>
          </a:p>
          <a:p>
            <a:pPr>
              <a:spcBef>
                <a:spcPts val="600"/>
              </a:spcBef>
              <a:spcAft>
                <a:spcPts val="300"/>
              </a:spcAft>
            </a:pPr>
            <a:endParaRPr lang="fr-FR">
              <a:solidFill>
                <a:srgbClr val="444444"/>
              </a:solidFill>
            </a:endParaRPr>
          </a:p>
          <a:p>
            <a:pPr algn="l">
              <a:lnSpc>
                <a:spcPts val="2100"/>
              </a:lnSpc>
              <a:spcBef>
                <a:spcPts val="975"/>
              </a:spcBef>
              <a:spcAft>
                <a:spcPts val="225"/>
              </a:spcAft>
              <a:buNone/>
            </a:pPr>
            <a:r>
              <a:rPr lang="fr-FR" b="0" i="0">
                <a:solidFill>
                  <a:srgbClr val="424242"/>
                </a:solidFill>
                <a:effectLst/>
              </a:rPr>
              <a:t>Objectif principal : fournir un aperçu des résolutions clés qui composent l’Agenda Femmes, Paix et Sécurité.</a:t>
            </a:r>
            <a:endParaRPr lang="en-US" b="0" i="0">
              <a:solidFill>
                <a:srgbClr val="444444"/>
              </a:solidFill>
              <a:effectLst/>
            </a:endParaRPr>
          </a:p>
          <a:p>
            <a:pPr>
              <a:lnSpc>
                <a:spcPts val="2100"/>
              </a:lnSpc>
              <a:spcBef>
                <a:spcPts val="975"/>
              </a:spcBef>
              <a:spcAft>
                <a:spcPts val="225"/>
              </a:spcAft>
            </a:pPr>
            <a:endParaRPr lang="fr-FR">
              <a:solidFill>
                <a:srgbClr val="444444"/>
              </a:solidFill>
            </a:endParaRPr>
          </a:p>
          <a:p>
            <a:pPr algn="l">
              <a:spcBef>
                <a:spcPts val="600"/>
              </a:spcBef>
              <a:spcAft>
                <a:spcPts val="300"/>
              </a:spcAft>
              <a:buNone/>
            </a:pPr>
            <a:r>
              <a:rPr lang="fr-FR" b="0" i="0">
                <a:solidFill>
                  <a:srgbClr val="424242"/>
                </a:solidFill>
                <a:effectLst/>
              </a:rPr>
              <a:t>Ces résolutions abordent des thématiques telles que :</a:t>
            </a:r>
            <a:endParaRPr lang="en-US" b="0" i="0">
              <a:solidFill>
                <a:srgbClr val="444444"/>
              </a:solidFill>
              <a:effectLst/>
            </a:endParaRPr>
          </a:p>
          <a:p>
            <a:pPr marL="285750" indent="-285750" algn="l">
              <a:spcBef>
                <a:spcPts val="300"/>
              </a:spcBef>
              <a:spcAft>
                <a:spcPts val="300"/>
              </a:spcAft>
              <a:buFont typeface="Arial,Sans-Serif"/>
              <a:buChar char="•"/>
            </a:pPr>
            <a:r>
              <a:rPr lang="fr-FR" b="0" i="0">
                <a:solidFill>
                  <a:srgbClr val="424242"/>
                </a:solidFill>
                <a:effectLst/>
              </a:rPr>
              <a:t>les violences sexuelles liées aux conflits,</a:t>
            </a:r>
            <a:endParaRPr lang="en-US" b="0" i="0">
              <a:solidFill>
                <a:srgbClr val="444444"/>
              </a:solidFill>
              <a:effectLst/>
            </a:endParaRPr>
          </a:p>
          <a:p>
            <a:pPr marL="285750" indent="-285750" algn="l">
              <a:spcBef>
                <a:spcPts val="300"/>
              </a:spcBef>
              <a:spcAft>
                <a:spcPts val="300"/>
              </a:spcAft>
              <a:buFont typeface="Arial,Sans-Serif"/>
              <a:buChar char="•"/>
            </a:pPr>
            <a:r>
              <a:rPr lang="fr-FR" b="0" i="0">
                <a:solidFill>
                  <a:srgbClr val="424242"/>
                </a:solidFill>
                <a:effectLst/>
              </a:rPr>
              <a:t>la participation des femmes aux négociations de paix,</a:t>
            </a:r>
            <a:endParaRPr lang="en-US" b="0" i="0">
              <a:solidFill>
                <a:srgbClr val="444444"/>
              </a:solidFill>
              <a:effectLst/>
            </a:endParaRPr>
          </a:p>
          <a:p>
            <a:pPr marL="285750" indent="-285750" algn="l">
              <a:spcBef>
                <a:spcPts val="300"/>
              </a:spcBef>
              <a:spcAft>
                <a:spcPts val="300"/>
              </a:spcAft>
              <a:buFont typeface="Arial,Sans-Serif"/>
              <a:buChar char="•"/>
            </a:pPr>
            <a:r>
              <a:rPr lang="fr-FR" b="0" i="0">
                <a:solidFill>
                  <a:srgbClr val="424242"/>
                </a:solidFill>
                <a:effectLst/>
              </a:rPr>
              <a:t>et le rôle des femmes dans la lutte contre l’extrémisme violent.</a:t>
            </a:r>
            <a:endParaRPr lang="en-US" b="0" i="0">
              <a:solidFill>
                <a:srgbClr val="444444"/>
              </a:solidFill>
              <a:effectLst/>
            </a:endParaRPr>
          </a:p>
          <a:p>
            <a:pPr marL="285750" indent="-285750">
              <a:spcBef>
                <a:spcPts val="300"/>
              </a:spcBef>
              <a:spcAft>
                <a:spcPts val="300"/>
              </a:spcAft>
              <a:buFont typeface="Arial,Sans-Serif"/>
              <a:buChar char="•"/>
            </a:pPr>
            <a:endParaRPr lang="fr-FR">
              <a:solidFill>
                <a:srgbClr val="444444"/>
              </a:solidFill>
            </a:endParaRPr>
          </a:p>
          <a:p>
            <a:pPr algn="l">
              <a:spcBef>
                <a:spcPts val="600"/>
              </a:spcBef>
              <a:spcAft>
                <a:spcPts val="300"/>
              </a:spcAft>
            </a:pPr>
            <a:r>
              <a:rPr lang="fr-FR" b="0" i="0">
                <a:solidFill>
                  <a:srgbClr val="424242"/>
                </a:solidFill>
                <a:effectLst/>
              </a:rPr>
              <a:t>Un résumé des résolutions relatives à l’Agenda Femmes, Paix et Sécurité se trouve à la fin du manuel. Vous pouvez imprimer ce résumé et le distribuer aux participants si vous le souhaitez.</a:t>
            </a:r>
            <a:endParaRPr lang="en-US" b="0" i="0">
              <a:solidFill>
                <a:srgbClr val="444444"/>
              </a:solidFill>
              <a:effectLst/>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4</a:t>
            </a:fld>
            <a:endParaRPr lang="en-US"/>
          </a:p>
        </p:txBody>
      </p:sp>
    </p:spTree>
    <p:extLst>
      <p:ext uri="{BB962C8B-B14F-4D97-AF65-F5344CB8AC3E}">
        <p14:creationId xmlns:p14="http://schemas.microsoft.com/office/powerpoint/2010/main" val="4144406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100"/>
              </a:lnSpc>
              <a:spcBef>
                <a:spcPts val="975"/>
              </a:spcBef>
              <a:spcAft>
                <a:spcPts val="225"/>
              </a:spcAft>
            </a:pPr>
            <a:r>
              <a:rPr lang="fr-FR" b="0" i="0">
                <a:solidFill>
                  <a:srgbClr val="424242"/>
                </a:solidFill>
                <a:effectLst/>
              </a:rPr>
              <a:t>Message clé : Mettre en évidence les piliers fondamentaux sur lesquels repose l’Agenda Femmes, Paix et Sécurité</a:t>
            </a:r>
            <a:r>
              <a:rPr lang="fr-FR">
                <a:solidFill>
                  <a:srgbClr val="424242"/>
                </a:solidFill>
              </a:rPr>
              <a:t>.</a:t>
            </a:r>
            <a:endParaRPr lang="en-US">
              <a:solidFill>
                <a:srgbClr val="444444"/>
              </a:solidFill>
            </a:endParaRPr>
          </a:p>
          <a:p>
            <a:pPr algn="l">
              <a:lnSpc>
                <a:spcPts val="2100"/>
              </a:lnSpc>
              <a:spcBef>
                <a:spcPts val="975"/>
              </a:spcBef>
              <a:spcAft>
                <a:spcPts val="225"/>
              </a:spcAft>
              <a:buNone/>
            </a:pPr>
            <a:endParaRPr lang="fr-FR" b="0" i="0">
              <a:solidFill>
                <a:srgbClr val="444444"/>
              </a:solidFill>
              <a:effectLst/>
            </a:endParaRPr>
          </a:p>
          <a:p>
            <a:pPr algn="l">
              <a:spcBef>
                <a:spcPts val="600"/>
              </a:spcBef>
              <a:spcAft>
                <a:spcPts val="300"/>
              </a:spcAft>
              <a:buNone/>
            </a:pPr>
            <a:r>
              <a:rPr lang="fr-FR" b="0" i="0">
                <a:solidFill>
                  <a:srgbClr val="424242"/>
                </a:solidFill>
                <a:effectLst/>
              </a:rPr>
              <a:t>Comme vous l’avez vu, de nombreuses résolutions composent cet Agenda. Elles couvrent également un large éventail de thématiques.</a:t>
            </a:r>
            <a:endParaRPr lang="en-US"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Cependant, elles ont toutes un point commun : elles reposent sur quatre piliers fondamentaux, que l’on appelle généralement les quatre piliers de l’Agenda Femmes, Paix et Sécurité.</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b="0" i="0">
                <a:solidFill>
                  <a:srgbClr val="424242"/>
                </a:solidFill>
                <a:effectLst/>
              </a:rPr>
              <a:t>Ces piliers sont les suivants :</a:t>
            </a:r>
            <a:r>
              <a:rPr lang="fr-FR">
                <a:solidFill>
                  <a:srgbClr val="424242"/>
                </a:solidFill>
              </a:rPr>
              <a:t> </a:t>
            </a:r>
            <a:r>
              <a:rPr lang="fr-FR" b="0" i="1">
                <a:solidFill>
                  <a:srgbClr val="424242"/>
                </a:solidFill>
                <a:effectLst/>
              </a:rPr>
              <a:t>(Cliquez sur la diapositive pour faire apparaître un pilier à la fois.)</a:t>
            </a:r>
            <a:endParaRPr lang="fr-FR" b="0" i="0">
              <a:solidFill>
                <a:srgbClr val="444444"/>
              </a:solidFill>
              <a:effectLst/>
            </a:endParaRPr>
          </a:p>
          <a:p>
            <a:pPr marL="685800" lvl="1" indent="-228600">
              <a:spcBef>
                <a:spcPts val="300"/>
              </a:spcBef>
              <a:spcAft>
                <a:spcPts val="300"/>
              </a:spcAft>
              <a:buAutoNum type="arabicPeriod"/>
            </a:pPr>
            <a:r>
              <a:rPr lang="fr-FR" b="0" i="0">
                <a:solidFill>
                  <a:srgbClr val="424242"/>
                </a:solidFill>
                <a:effectLst/>
              </a:rPr>
              <a:t>Participation : garantir la participation pleine et effective des hommes, des femmes, des garçons et des filles aux processus </a:t>
            </a:r>
            <a:r>
              <a:rPr lang="fr-FR">
                <a:solidFill>
                  <a:srgbClr val="424242"/>
                </a:solidFill>
              </a:rPr>
              <a:t>de prise de décision</a:t>
            </a:r>
            <a:r>
              <a:rPr lang="fr-FR" b="0" i="0">
                <a:solidFill>
                  <a:srgbClr val="424242"/>
                </a:solidFill>
                <a:effectLst/>
              </a:rPr>
              <a:t>, y compris dans les initiatives de paix.</a:t>
            </a:r>
            <a:endParaRPr lang="en-US" b="0" i="0">
              <a:solidFill>
                <a:srgbClr val="444444"/>
              </a:solidFill>
              <a:effectLst/>
            </a:endParaRPr>
          </a:p>
          <a:p>
            <a:pPr marL="685800" lvl="1" indent="-228600" algn="l">
              <a:spcBef>
                <a:spcPts val="300"/>
              </a:spcBef>
              <a:spcAft>
                <a:spcPts val="300"/>
              </a:spcAft>
              <a:buAutoNum type="arabicPeriod"/>
            </a:pPr>
            <a:r>
              <a:rPr lang="fr-FR" b="0" i="0">
                <a:solidFill>
                  <a:srgbClr val="424242"/>
                </a:solidFill>
                <a:effectLst/>
              </a:rPr>
              <a:t>Protection : assurer la protection contre la violence, la violence sexuelle, la discrimination, etc., pour tous les groupes de la population.</a:t>
            </a:r>
            <a:endParaRPr lang="fr-FR" b="0" i="0">
              <a:solidFill>
                <a:srgbClr val="444444"/>
              </a:solidFill>
              <a:effectLst/>
            </a:endParaRPr>
          </a:p>
          <a:p>
            <a:pPr marL="685800" lvl="1" indent="-228600">
              <a:spcBef>
                <a:spcPts val="300"/>
              </a:spcBef>
              <a:spcAft>
                <a:spcPts val="300"/>
              </a:spcAft>
              <a:buAutoNum type="arabicPeriod"/>
            </a:pPr>
            <a:r>
              <a:rPr lang="fr-FR" b="0" i="0">
                <a:solidFill>
                  <a:srgbClr val="424242"/>
                </a:solidFill>
                <a:effectLst/>
              </a:rPr>
              <a:t>Prévention : </a:t>
            </a:r>
            <a:r>
              <a:rPr lang="fr-FR">
                <a:solidFill>
                  <a:srgbClr val="424242"/>
                </a:solidFill>
              </a:rPr>
              <a:t>garantir la création et le bon fonctionnement de </a:t>
            </a:r>
            <a:r>
              <a:rPr lang="fr-FR" b="0" i="0">
                <a:solidFill>
                  <a:srgbClr val="424242"/>
                </a:solidFill>
                <a:effectLst/>
              </a:rPr>
              <a:t>mécanismes </a:t>
            </a:r>
            <a:r>
              <a:rPr lang="fr-FR">
                <a:solidFill>
                  <a:srgbClr val="424242"/>
                </a:solidFill>
              </a:rPr>
              <a:t>et de processus </a:t>
            </a:r>
            <a:r>
              <a:rPr lang="fr-FR" b="0" i="0">
                <a:solidFill>
                  <a:srgbClr val="424242"/>
                </a:solidFill>
                <a:effectLst/>
              </a:rPr>
              <a:t>efficaces de </a:t>
            </a:r>
            <a:r>
              <a:rPr lang="fr-FR">
                <a:solidFill>
                  <a:srgbClr val="424242"/>
                </a:solidFill>
              </a:rPr>
              <a:t>réparation </a:t>
            </a:r>
            <a:r>
              <a:rPr lang="fr-FR" b="0" i="0">
                <a:solidFill>
                  <a:srgbClr val="424242"/>
                </a:solidFill>
                <a:effectLst/>
              </a:rPr>
              <a:t>et de </a:t>
            </a:r>
            <a:r>
              <a:rPr lang="fr-FR">
                <a:solidFill>
                  <a:srgbClr val="424242"/>
                </a:solidFill>
              </a:rPr>
              <a:t>supervision, permettant </a:t>
            </a:r>
            <a:r>
              <a:rPr lang="fr-FR" b="0" i="0">
                <a:solidFill>
                  <a:srgbClr val="424242"/>
                </a:solidFill>
                <a:effectLst/>
              </a:rPr>
              <a:t>de prévenir la </a:t>
            </a:r>
            <a:r>
              <a:rPr lang="fr-FR">
                <a:solidFill>
                  <a:srgbClr val="424242"/>
                </a:solidFill>
              </a:rPr>
              <a:t>répétition </a:t>
            </a:r>
            <a:r>
              <a:rPr lang="fr-FR" b="0" i="0">
                <a:solidFill>
                  <a:srgbClr val="424242"/>
                </a:solidFill>
                <a:effectLst/>
              </a:rPr>
              <a:t>des actes de violence, </a:t>
            </a:r>
            <a:r>
              <a:rPr lang="fr-FR">
                <a:solidFill>
                  <a:srgbClr val="424242"/>
                </a:solidFill>
              </a:rPr>
              <a:t>y compris la </a:t>
            </a:r>
            <a:r>
              <a:rPr lang="fr-FR" b="0" i="0">
                <a:solidFill>
                  <a:srgbClr val="424242"/>
                </a:solidFill>
                <a:effectLst/>
              </a:rPr>
              <a:t>violence sexuelle, </a:t>
            </a:r>
            <a:r>
              <a:rPr lang="fr-FR">
                <a:solidFill>
                  <a:srgbClr val="424242"/>
                </a:solidFill>
              </a:rPr>
              <a:t>la </a:t>
            </a:r>
            <a:r>
              <a:rPr lang="fr-FR" b="0" i="0">
                <a:solidFill>
                  <a:srgbClr val="424242"/>
                </a:solidFill>
                <a:effectLst/>
              </a:rPr>
              <a:t>discrimination</a:t>
            </a:r>
            <a:r>
              <a:rPr lang="fr-FR">
                <a:solidFill>
                  <a:srgbClr val="424242"/>
                </a:solidFill>
              </a:rPr>
              <a:t> et autres violations</a:t>
            </a:r>
            <a:r>
              <a:rPr lang="fr-FR" b="0" i="0">
                <a:solidFill>
                  <a:srgbClr val="424242"/>
                </a:solidFill>
                <a:effectLst/>
              </a:rPr>
              <a:t>.</a:t>
            </a:r>
            <a:endParaRPr lang="fr-FR" b="0" i="0">
              <a:solidFill>
                <a:srgbClr val="444444"/>
              </a:solidFill>
              <a:effectLst/>
            </a:endParaRPr>
          </a:p>
          <a:p>
            <a:pPr marL="685800" lvl="1" indent="-228600">
              <a:spcBef>
                <a:spcPts val="300"/>
              </a:spcBef>
              <a:spcAft>
                <a:spcPts val="300"/>
              </a:spcAft>
              <a:buAutoNum type="arabicPeriod"/>
            </a:pPr>
            <a:r>
              <a:rPr lang="fr-FR" b="0" i="0">
                <a:solidFill>
                  <a:srgbClr val="424242"/>
                </a:solidFill>
                <a:effectLst/>
              </a:rPr>
              <a:t>Secours et </a:t>
            </a:r>
            <a:r>
              <a:rPr lang="fr-FR">
                <a:solidFill>
                  <a:srgbClr val="424242"/>
                </a:solidFill>
              </a:rPr>
              <a:t>rétablissement </a:t>
            </a:r>
            <a:r>
              <a:rPr lang="fr-FR" b="0" i="0">
                <a:solidFill>
                  <a:srgbClr val="424242"/>
                </a:solidFill>
                <a:effectLst/>
              </a:rPr>
              <a:t>: </a:t>
            </a:r>
            <a:r>
              <a:rPr lang="fr-FR">
                <a:solidFill>
                  <a:srgbClr val="424242"/>
                </a:solidFill>
              </a:rPr>
              <a:t>apporter </a:t>
            </a:r>
            <a:r>
              <a:rPr lang="fr-FR" b="0" i="0">
                <a:solidFill>
                  <a:srgbClr val="424242"/>
                </a:solidFill>
                <a:effectLst/>
              </a:rPr>
              <a:t>un soutien rapide et adéquat aux victimes et survivantes de violences, de violences sexuelles, de discriminations, etc., ainsi qu’à leurs familles.</a:t>
            </a:r>
            <a:endParaRPr lang="fr-FR" b="0" i="0">
              <a:solidFill>
                <a:srgbClr val="444444"/>
              </a:solidFill>
              <a:effectLst/>
            </a:endParaRPr>
          </a:p>
          <a:p>
            <a:pPr marL="228600" indent="-228600">
              <a:spcBef>
                <a:spcPts val="300"/>
              </a:spcBef>
              <a:spcAft>
                <a:spcPts val="300"/>
              </a:spcAft>
              <a:buAutoNum type="arabicPeriod"/>
            </a:pPr>
            <a:endParaRPr lang="fr-FR">
              <a:solidFill>
                <a:srgbClr val="444444"/>
              </a:solidFill>
            </a:endParaRPr>
          </a:p>
          <a:p>
            <a:pPr>
              <a:spcBef>
                <a:spcPts val="600"/>
              </a:spcBef>
              <a:spcAft>
                <a:spcPts val="300"/>
              </a:spcAft>
            </a:pPr>
            <a:r>
              <a:rPr lang="fr-FR" b="0" i="0">
                <a:solidFill>
                  <a:srgbClr val="424242"/>
                </a:solidFill>
                <a:effectLst/>
              </a:rPr>
              <a:t>Adopter une perspective de genre signifie faire un effort conscient pour intégrer les considérations liées à un ou plusieurs de ces piliers dans vos activités actuelles ou prévues.</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5</a:t>
            </a:fld>
            <a:endParaRPr lang="en-US"/>
          </a:p>
        </p:txBody>
      </p:sp>
    </p:spTree>
    <p:extLst>
      <p:ext uri="{BB962C8B-B14F-4D97-AF65-F5344CB8AC3E}">
        <p14:creationId xmlns:p14="http://schemas.microsoft.com/office/powerpoint/2010/main" val="76493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1" i="0">
                <a:solidFill>
                  <a:srgbClr val="424242"/>
                </a:solidFill>
                <a:effectLst/>
              </a:rPr>
              <a:t>EXERCICE : 20 minutes</a:t>
            </a:r>
            <a:endParaRPr lang="en-US" b="1" i="0">
              <a:solidFill>
                <a:srgbClr val="444444"/>
              </a:solidFill>
              <a:effectLst/>
            </a:endParaRPr>
          </a:p>
          <a:p>
            <a:pPr>
              <a:lnSpc>
                <a:spcPts val="2100"/>
              </a:lnSpc>
              <a:spcBef>
                <a:spcPts val="975"/>
              </a:spcBef>
              <a:spcAft>
                <a:spcPts val="225"/>
              </a:spcAft>
            </a:pPr>
            <a:endParaRPr lang="fr-FR">
              <a:solidFill>
                <a:srgbClr val="444444"/>
              </a:solidFill>
            </a:endParaRPr>
          </a:p>
          <a:p>
            <a:pPr algn="l">
              <a:lnSpc>
                <a:spcPts val="2100"/>
              </a:lnSpc>
              <a:spcBef>
                <a:spcPts val="975"/>
              </a:spcBef>
              <a:spcAft>
                <a:spcPts val="225"/>
              </a:spcAft>
              <a:buNone/>
            </a:pPr>
            <a:r>
              <a:rPr lang="fr-FR" b="0" i="0">
                <a:solidFill>
                  <a:srgbClr val="424242"/>
                </a:solidFill>
                <a:effectLst/>
              </a:rPr>
              <a:t>Message clé : Mettre en évidence le fait que les mêmes situations peuvent avoir un impact très différent sur divers groupes de la population. Cela ne se limite pas aux différences entre hommes, femmes, garçons et filles, mais inclut également des différences liées à des facteurs intersectionnels tels que l’âge, l’origine ethnique ou religieuse, le niveau d’éducation, etc.</a:t>
            </a:r>
            <a:endParaRPr lang="en-US" b="0" i="0">
              <a:solidFill>
                <a:srgbClr val="444444"/>
              </a:solidFill>
              <a:effectLst/>
            </a:endParaRPr>
          </a:p>
          <a:p>
            <a:pPr>
              <a:lnSpc>
                <a:spcPts val="2100"/>
              </a:lnSpc>
              <a:spcBef>
                <a:spcPts val="975"/>
              </a:spcBef>
              <a:spcAft>
                <a:spcPts val="225"/>
              </a:spcAft>
            </a:pPr>
            <a:endParaRPr lang="fr-FR">
              <a:solidFill>
                <a:srgbClr val="444444"/>
              </a:solidFill>
            </a:endParaRPr>
          </a:p>
          <a:p>
            <a:pPr algn="l">
              <a:spcBef>
                <a:spcPts val="600"/>
              </a:spcBef>
              <a:spcAft>
                <a:spcPts val="300"/>
              </a:spcAft>
              <a:buNone/>
            </a:pPr>
            <a:r>
              <a:rPr lang="fr-FR" b="0" i="0">
                <a:solidFill>
                  <a:srgbClr val="424242"/>
                </a:solidFill>
                <a:effectLst/>
              </a:rPr>
              <a:t>Maintenant que vous connaissez le cadre politique clé, pourquoi est-il important de prendre en compte le genre lorsque vous êtes un</a:t>
            </a:r>
            <a:r>
              <a:rPr lang="fr-FR">
                <a:solidFill>
                  <a:srgbClr val="424242"/>
                </a:solidFill>
              </a:rPr>
              <a:t>·e</a:t>
            </a:r>
            <a:r>
              <a:rPr lang="fr-FR" b="0" i="0">
                <a:solidFill>
                  <a:srgbClr val="424242"/>
                </a:solidFill>
                <a:effectLst/>
              </a:rPr>
              <a:t> militaire servant dans une opération de paix des Nations Unies ?</a:t>
            </a:r>
            <a:endParaRPr lang="en-US"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Faisons un petit exercice. </a:t>
            </a:r>
            <a:r>
              <a:rPr lang="fr-FR" b="0" i="1">
                <a:solidFill>
                  <a:srgbClr val="424242"/>
                </a:solidFill>
                <a:effectLst/>
              </a:rPr>
              <a:t>(Référez-vous au document de l’exercice « Power Walk » pour les rôles et les affirmations.)</a:t>
            </a:r>
            <a:endParaRPr lang="fr-FR"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Je vais vous demander à chacun de vous lever et de vous placer en ligne ici, au centre de la salle.</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b="0" i="1">
                <a:solidFill>
                  <a:srgbClr val="424242"/>
                </a:solidFill>
                <a:effectLst/>
              </a:rPr>
              <a:t>(Vous pouvez tracer une ligne au sol avec du ruban adhésif ou simplement imaginer une ligne. Assurez-vous qu’il y </a:t>
            </a:r>
            <a:r>
              <a:rPr lang="fr-FR" i="1">
                <a:solidFill>
                  <a:srgbClr val="424242"/>
                </a:solidFill>
              </a:rPr>
              <a:t>ait </a:t>
            </a:r>
            <a:r>
              <a:rPr lang="fr-FR" b="0" i="1">
                <a:solidFill>
                  <a:srgbClr val="424242"/>
                </a:solidFill>
                <a:effectLst/>
              </a:rPr>
              <a:t>suffisamment d’espace de chaque côté </a:t>
            </a:r>
            <a:r>
              <a:rPr lang="fr-FR" i="1">
                <a:solidFill>
                  <a:srgbClr val="424242"/>
                </a:solidFill>
              </a:rPr>
              <a:t>de la ligne </a:t>
            </a:r>
            <a:r>
              <a:rPr lang="fr-FR" b="0" i="1">
                <a:solidFill>
                  <a:srgbClr val="424242"/>
                </a:solidFill>
                <a:effectLst/>
              </a:rPr>
              <a:t>pour permettre aux </a:t>
            </a:r>
            <a:r>
              <a:rPr lang="fr-FR" i="1">
                <a:solidFill>
                  <a:srgbClr val="424242"/>
                </a:solidFill>
              </a:rPr>
              <a:t>participant</a:t>
            </a:r>
            <a:r>
              <a:rPr lang="fr-FR">
                <a:solidFill>
                  <a:srgbClr val="424242"/>
                </a:solidFill>
              </a:rPr>
              <a:t>·</a:t>
            </a:r>
            <a:r>
              <a:rPr lang="fr-FR" i="1">
                <a:solidFill>
                  <a:srgbClr val="424242"/>
                </a:solidFill>
              </a:rPr>
              <a:t>e</a:t>
            </a:r>
            <a:r>
              <a:rPr lang="fr-FR">
                <a:solidFill>
                  <a:srgbClr val="424242"/>
                </a:solidFill>
              </a:rPr>
              <a:t>·</a:t>
            </a:r>
            <a:r>
              <a:rPr lang="fr-FR" i="1">
                <a:solidFill>
                  <a:srgbClr val="424242"/>
                </a:solidFill>
              </a:rPr>
              <a:t>s </a:t>
            </a:r>
            <a:r>
              <a:rPr lang="fr-FR" b="0" i="1">
                <a:solidFill>
                  <a:srgbClr val="424242"/>
                </a:solidFill>
                <a:effectLst/>
              </a:rPr>
              <a:t>d’avancer ou de reculer.)</a:t>
            </a:r>
            <a:endParaRPr lang="fr-FR"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Cet exercice s’appelle la Marche du Pouvoir (Power Walk). L’idée est simple. Voici comment cela va se dérouler :</a:t>
            </a:r>
            <a:endParaRPr lang="en-US" b="0" i="0">
              <a:solidFill>
                <a:srgbClr val="444444"/>
              </a:solidFill>
              <a:effectLst/>
            </a:endParaRPr>
          </a:p>
          <a:p>
            <a:pPr marL="228600" indent="-228600">
              <a:spcBef>
                <a:spcPts val="300"/>
              </a:spcBef>
              <a:spcAft>
                <a:spcPts val="300"/>
              </a:spcAft>
              <a:buAutoNum type="arabicPeriod"/>
            </a:pPr>
            <a:r>
              <a:rPr lang="fr-FR">
                <a:solidFill>
                  <a:srgbClr val="424242"/>
                </a:solidFill>
              </a:rPr>
              <a:t>Tout d'abord, je </a:t>
            </a:r>
            <a:r>
              <a:rPr lang="fr-FR" b="0" i="0">
                <a:solidFill>
                  <a:srgbClr val="424242"/>
                </a:solidFill>
                <a:effectLst/>
              </a:rPr>
              <a:t>vais distribuer un rôle à chacun d’entre vous.</a:t>
            </a:r>
            <a:endParaRPr lang="en-US" b="0" i="0">
              <a:solidFill>
                <a:srgbClr val="444444"/>
              </a:solidFill>
              <a:effectLst/>
            </a:endParaRPr>
          </a:p>
          <a:p>
            <a:pPr marL="228600" indent="-228600" algn="l">
              <a:spcBef>
                <a:spcPts val="300"/>
              </a:spcBef>
              <a:spcAft>
                <a:spcPts val="300"/>
              </a:spcAft>
              <a:buAutoNum type="arabicPeriod"/>
            </a:pPr>
            <a:r>
              <a:rPr lang="fr-FR" b="0" i="0">
                <a:solidFill>
                  <a:srgbClr val="424242"/>
                </a:solidFill>
                <a:effectLst/>
              </a:rPr>
              <a:t>Ensuite, en fonction de l’affirmation que je vais lire, vous ferez un pas en avant ou en arrière :</a:t>
            </a:r>
            <a:endParaRPr lang="en-US" b="0" i="0">
              <a:solidFill>
                <a:srgbClr val="444444"/>
              </a:solidFill>
              <a:effectLst/>
            </a:endParaRPr>
          </a:p>
          <a:p>
            <a:pPr marL="742950" lvl="1" indent="-285750" algn="l">
              <a:spcBef>
                <a:spcPts val="300"/>
              </a:spcBef>
              <a:spcAft>
                <a:spcPts val="300"/>
              </a:spcAft>
              <a:buAutoNum type="arabicPeriod"/>
            </a:pPr>
            <a:r>
              <a:rPr lang="fr-FR" b="0" i="0">
                <a:solidFill>
                  <a:srgbClr val="424242"/>
                </a:solidFill>
                <a:effectLst/>
              </a:rPr>
              <a:t>Si vous êtes d’accord avec l’affirmation, faites un pas en avant.</a:t>
            </a:r>
            <a:endParaRPr lang="en-US" b="0" i="0">
              <a:solidFill>
                <a:srgbClr val="444444"/>
              </a:solidFill>
              <a:effectLst/>
            </a:endParaRPr>
          </a:p>
          <a:p>
            <a:pPr marL="742950" lvl="1" indent="-285750" algn="l">
              <a:spcBef>
                <a:spcPts val="300"/>
              </a:spcBef>
              <a:spcAft>
                <a:spcPts val="300"/>
              </a:spcAft>
              <a:buAutoNum type="arabicPeriod"/>
            </a:pPr>
            <a:r>
              <a:rPr lang="fr-FR" b="0" i="0">
                <a:solidFill>
                  <a:srgbClr val="424242"/>
                </a:solidFill>
                <a:effectLst/>
              </a:rPr>
              <a:t>Si vous êtes fortement d’accord, faites deux pas en avant.</a:t>
            </a:r>
            <a:endParaRPr lang="en-US" b="0" i="0">
              <a:solidFill>
                <a:srgbClr val="444444"/>
              </a:solidFill>
              <a:effectLst/>
            </a:endParaRPr>
          </a:p>
          <a:p>
            <a:pPr marL="742950" lvl="1" indent="-285750" algn="l">
              <a:spcBef>
                <a:spcPts val="300"/>
              </a:spcBef>
              <a:spcAft>
                <a:spcPts val="300"/>
              </a:spcAft>
              <a:buAutoNum type="arabicPeriod"/>
            </a:pPr>
            <a:r>
              <a:rPr lang="fr-FR" b="0" i="0">
                <a:solidFill>
                  <a:srgbClr val="424242"/>
                </a:solidFill>
                <a:effectLst/>
              </a:rPr>
              <a:t>Si vous êtes en désaccord, faites un pas en arrière.</a:t>
            </a:r>
            <a:endParaRPr lang="en-US" b="0" i="0">
              <a:solidFill>
                <a:srgbClr val="444444"/>
              </a:solidFill>
              <a:effectLst/>
            </a:endParaRPr>
          </a:p>
          <a:p>
            <a:pPr marL="742950" lvl="1" indent="-285750" algn="l">
              <a:spcBef>
                <a:spcPts val="300"/>
              </a:spcBef>
              <a:spcAft>
                <a:spcPts val="300"/>
              </a:spcAft>
              <a:buAutoNum type="arabicPeriod"/>
            </a:pPr>
            <a:r>
              <a:rPr lang="fr-FR" b="0" i="0">
                <a:solidFill>
                  <a:srgbClr val="424242"/>
                </a:solidFill>
                <a:effectLst/>
              </a:rPr>
              <a:t>Si vous êtes fortement en désaccord, faites deux pas en arrière.</a:t>
            </a:r>
            <a:endParaRPr lang="en-US" b="0" i="0">
              <a:solidFill>
                <a:srgbClr val="444444"/>
              </a:solidFill>
              <a:effectLst/>
            </a:endParaRPr>
          </a:p>
          <a:p>
            <a:pPr marL="742950" lvl="1" indent="-285750">
              <a:spcBef>
                <a:spcPts val="300"/>
              </a:spcBef>
              <a:spcAft>
                <a:spcPts val="300"/>
              </a:spcAft>
              <a:buAutoNum type="arabicPeriod"/>
            </a:pPr>
            <a:endParaRPr lang="fr-FR">
              <a:solidFill>
                <a:srgbClr val="444444"/>
              </a:solidFill>
            </a:endParaRPr>
          </a:p>
          <a:p>
            <a:pPr algn="l">
              <a:spcBef>
                <a:spcPts val="600"/>
              </a:spcBef>
              <a:spcAft>
                <a:spcPts val="300"/>
              </a:spcAft>
              <a:buNone/>
            </a:pPr>
            <a:r>
              <a:rPr lang="fr-FR" b="0" i="0">
                <a:solidFill>
                  <a:srgbClr val="424242"/>
                </a:solidFill>
                <a:effectLst/>
              </a:rPr>
              <a:t>Vous êtes la seule personne à connaître votre rôle. Merci de ne pas le montrer ni de le révéler aux autres.</a:t>
            </a:r>
            <a:endParaRPr lang="en-US"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Commençons. Encore une fois, si vous êtes d’accord avec l’affirmation, avancez d’un ou deux pas. Si vous êtes en désaccord, reculez d’un ou deux pas.</a:t>
            </a:r>
            <a:endParaRPr lang="en-US"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1">
                <a:solidFill>
                  <a:srgbClr val="424242"/>
                </a:solidFill>
                <a:effectLst/>
              </a:rPr>
              <a:t>(Lisez chaque affirmation. Faites une pause après chaque lecture pour laisser le temps aux participants de se déplacer.)</a:t>
            </a:r>
            <a:endParaRPr lang="fr-FR"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i="1">
                <a:solidFill>
                  <a:srgbClr val="424242"/>
                </a:solidFill>
              </a:rPr>
              <a:t>(</a:t>
            </a:r>
            <a:r>
              <a:rPr lang="fr-FR" b="0" i="1">
                <a:solidFill>
                  <a:srgbClr val="424242"/>
                </a:solidFill>
                <a:effectLst/>
              </a:rPr>
              <a:t>Une fois toutes les affirmations lues, laissez les participants observer qui se trouve à l’avant et qui est à l’arrière</a:t>
            </a:r>
            <a:r>
              <a:rPr lang="fr-FR" i="1">
                <a:solidFill>
                  <a:srgbClr val="424242"/>
                </a:solidFill>
              </a:rPr>
              <a:t>.)</a:t>
            </a:r>
            <a:endParaRPr lang="en-US">
              <a:solidFill>
                <a:srgbClr val="444444"/>
              </a:solidFill>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Nous avons donc passé en revue toutes les affirmations, voyons maintenant où chacun·e se trouve</a:t>
            </a:r>
            <a:r>
              <a:rPr lang="fr-FR" b="0" i="0">
                <a:solidFill>
                  <a:srgbClr val="424242"/>
                </a:solidFill>
                <a:effectLst/>
              </a:rPr>
              <a:t>.</a:t>
            </a:r>
            <a:r>
              <a:rPr lang="fr-FR">
                <a:solidFill>
                  <a:srgbClr val="424242"/>
                </a:solidFill>
              </a:rPr>
              <a:t> </a:t>
            </a:r>
            <a:r>
              <a:rPr lang="fr-FR" i="1">
                <a:solidFill>
                  <a:srgbClr val="424242"/>
                </a:solidFill>
              </a:rPr>
              <a:t>(Laissez les participant</a:t>
            </a:r>
            <a:r>
              <a:rPr lang="fr-FR">
                <a:solidFill>
                  <a:srgbClr val="424242"/>
                </a:solidFill>
              </a:rPr>
              <a:t>·</a:t>
            </a:r>
            <a:r>
              <a:rPr lang="fr-FR" i="1">
                <a:solidFill>
                  <a:srgbClr val="424242"/>
                </a:solidFill>
              </a:rPr>
              <a:t>e</a:t>
            </a:r>
            <a:r>
              <a:rPr lang="fr-FR">
                <a:solidFill>
                  <a:srgbClr val="424242"/>
                </a:solidFill>
              </a:rPr>
              <a:t>·</a:t>
            </a:r>
            <a:r>
              <a:rPr lang="fr-FR" i="1">
                <a:solidFill>
                  <a:srgbClr val="424242"/>
                </a:solidFill>
              </a:rPr>
              <a:t>s deviner.)</a:t>
            </a:r>
            <a:endParaRPr lang="en-US">
              <a:solidFill>
                <a:srgbClr val="444444"/>
              </a:solidFill>
            </a:endParaRPr>
          </a:p>
          <a:p>
            <a:pPr algn="l">
              <a:spcBef>
                <a:spcPts val="600"/>
              </a:spcBef>
              <a:spcAft>
                <a:spcPts val="300"/>
              </a:spcAft>
              <a:buNone/>
            </a:pPr>
            <a:endParaRPr lang="fr-FR" b="0" i="0">
              <a:solidFill>
                <a:srgbClr val="444444"/>
              </a:solidFill>
              <a:effectLst/>
            </a:endParaRPr>
          </a:p>
          <a:p>
            <a:pPr>
              <a:spcBef>
                <a:spcPts val="600"/>
              </a:spcBef>
              <a:spcAft>
                <a:spcPts val="300"/>
              </a:spcAft>
            </a:pPr>
            <a:r>
              <a:rPr lang="fr-FR" b="1" i="1">
                <a:solidFill>
                  <a:srgbClr val="424242"/>
                </a:solidFill>
              </a:rPr>
              <a:t>Questions à discuter </a:t>
            </a:r>
            <a:r>
              <a:rPr lang="fr-FR" b="1" i="1">
                <a:solidFill>
                  <a:srgbClr val="424242"/>
                </a:solidFill>
                <a:effectLst/>
              </a:rPr>
              <a:t>:</a:t>
            </a:r>
            <a:endParaRPr lang="en-US" b="1" i="1">
              <a:solidFill>
                <a:srgbClr val="444444"/>
              </a:solidFill>
              <a:effectLst/>
            </a:endParaRPr>
          </a:p>
          <a:p>
            <a:pPr marL="171450" indent="-171450" algn="l">
              <a:spcBef>
                <a:spcPts val="300"/>
              </a:spcBef>
              <a:spcAft>
                <a:spcPts val="300"/>
              </a:spcAft>
              <a:buFont typeface="Arial,Sans-Serif"/>
              <a:buChar char="•"/>
            </a:pPr>
            <a:r>
              <a:rPr lang="fr-FR" b="1" i="0">
                <a:solidFill>
                  <a:srgbClr val="424242"/>
                </a:solidFill>
                <a:effectLst/>
              </a:rPr>
              <a:t>À votre avis, qui se trouve à l’avant ?</a:t>
            </a:r>
            <a:r>
              <a:rPr lang="fr-FR" b="0" i="0">
                <a:solidFill>
                  <a:srgbClr val="424242"/>
                </a:solidFill>
                <a:effectLst/>
              </a:rPr>
              <a:t> </a:t>
            </a:r>
            <a:r>
              <a:rPr lang="fr-FR" b="0" i="1">
                <a:solidFill>
                  <a:srgbClr val="424242"/>
                </a:solidFill>
                <a:effectLst/>
              </a:rPr>
              <a:t>(ex. : homme d’affaires, homme issu du groupe ethnique majoritaire Falin, représentante de l’association des femmes entrepreneures, ancien du village, militaire de la paix, etc.)</a:t>
            </a:r>
            <a:endParaRPr lang="fr-FR" b="0" i="0">
              <a:solidFill>
                <a:srgbClr val="444444"/>
              </a:solidFill>
              <a:effectLst/>
            </a:endParaRPr>
          </a:p>
          <a:p>
            <a:pPr marL="171450" indent="-171450">
              <a:spcBef>
                <a:spcPts val="300"/>
              </a:spcBef>
              <a:spcAft>
                <a:spcPts val="300"/>
              </a:spcAft>
              <a:buFont typeface="Arial,Sans-Serif"/>
              <a:buChar char="•"/>
            </a:pPr>
            <a:r>
              <a:rPr lang="fr-FR" b="1">
                <a:solidFill>
                  <a:srgbClr val="424242"/>
                </a:solidFill>
              </a:rPr>
              <a:t>À votre avis, qui </a:t>
            </a:r>
            <a:r>
              <a:rPr lang="fr-FR" b="1" i="0">
                <a:solidFill>
                  <a:srgbClr val="424242"/>
                </a:solidFill>
                <a:effectLst/>
              </a:rPr>
              <a:t>se trouve à l’arrière ? </a:t>
            </a:r>
            <a:r>
              <a:rPr lang="fr-FR" b="0" i="1">
                <a:solidFill>
                  <a:srgbClr val="424242"/>
                </a:solidFill>
                <a:effectLst/>
              </a:rPr>
              <a:t>(ex. : femme déplacée interne, homme migrant, jeune fille, etc.)</a:t>
            </a:r>
            <a:endParaRPr lang="fr-FR" b="0" i="0">
              <a:solidFill>
                <a:srgbClr val="444444"/>
              </a:solidFill>
              <a:effectLst/>
            </a:endParaRPr>
          </a:p>
          <a:p>
            <a:pPr marL="171450" indent="-171450" algn="l">
              <a:spcBef>
                <a:spcPts val="300"/>
              </a:spcBef>
              <a:spcAft>
                <a:spcPts val="300"/>
              </a:spcAft>
              <a:buFont typeface="Arial,Sans-Serif"/>
              <a:buChar char="•"/>
            </a:pPr>
            <a:r>
              <a:rPr lang="fr-FR" b="1" i="0">
                <a:solidFill>
                  <a:srgbClr val="424242"/>
                </a:solidFill>
                <a:effectLst/>
              </a:rPr>
              <a:t>Pourquoi ? </a:t>
            </a:r>
            <a:r>
              <a:rPr lang="fr-FR" b="0" i="1">
                <a:solidFill>
                  <a:srgbClr val="424242"/>
                </a:solidFill>
                <a:effectLst/>
              </a:rPr>
              <a:t>(répartition du pouvoir, appartenance ethnique ou religieuse, statut social, etc.)</a:t>
            </a:r>
            <a:endParaRPr lang="fr-FR" b="0" i="0">
              <a:solidFill>
                <a:srgbClr val="444444"/>
              </a:solidFill>
              <a:effectLst/>
            </a:endParaRPr>
          </a:p>
          <a:p>
            <a:pPr marL="171450" indent="-171450">
              <a:spcBef>
                <a:spcPts val="300"/>
              </a:spcBef>
              <a:spcAft>
                <a:spcPts val="300"/>
              </a:spcAft>
              <a:buFont typeface="Arial,Sans-Serif"/>
              <a:buChar char="•"/>
            </a:pPr>
            <a:endParaRPr lang="fr-FR">
              <a:solidFill>
                <a:srgbClr val="444444"/>
              </a:solidFill>
            </a:endParaRPr>
          </a:p>
          <a:p>
            <a:pPr algn="l">
              <a:spcBef>
                <a:spcPts val="600"/>
              </a:spcBef>
              <a:spcAft>
                <a:spcPts val="300"/>
              </a:spcAft>
              <a:buNone/>
            </a:pPr>
            <a:r>
              <a:rPr lang="fr-FR" b="0" i="0">
                <a:solidFill>
                  <a:srgbClr val="424242"/>
                </a:solidFill>
                <a:effectLst/>
              </a:rPr>
              <a:t>Maintenant, découvrons qui vous étiez réellement. Pouvez-vous révéler le rôle que vous jouiez ? </a:t>
            </a:r>
            <a:r>
              <a:rPr lang="fr-FR" b="0" i="1">
                <a:solidFill>
                  <a:srgbClr val="424242"/>
                </a:solidFill>
                <a:effectLst/>
              </a:rPr>
              <a:t>(Laissez chaque participant annoncer son rôle.)</a:t>
            </a:r>
            <a:endParaRPr lang="fr-FR"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Vous voyez, la même situation peut avoir un impact très différent selon les groupes de population.</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b="0" i="0">
                <a:solidFill>
                  <a:srgbClr val="424242"/>
                </a:solidFill>
                <a:effectLst/>
              </a:rPr>
              <a:t>Rappelez-vous que ces différences ne sont pas uniquement liées au fait d’être un homme ou une femme. Certains hommes peuvent se retrouver à l’arrière, et certaines femmes à l’avant. Cela dépend d’une combinaison de facteurs. Une analyse de genre approfondie, incluant les intersectionnalités, vous donnera une image bien plus précise de la situation sur le terrain.</a:t>
            </a:r>
            <a:r>
              <a:rPr lang="fr-FR">
                <a:solidFill>
                  <a:srgbClr val="424242"/>
                </a:solidFill>
              </a:rPr>
              <a:t> </a:t>
            </a:r>
            <a:r>
              <a:rPr lang="fr-FR" b="0" i="0">
                <a:solidFill>
                  <a:srgbClr val="424242"/>
                </a:solidFill>
                <a:effectLst/>
              </a:rPr>
              <a:t>Toutes les affirmations que j’ai lues sont liées à l’un des quatre piliers de l’Agenda Femmes, Paix et Sécurité : participation, protection, prévention, secours et </a:t>
            </a:r>
            <a:r>
              <a:rPr lang="fr-FR">
                <a:solidFill>
                  <a:srgbClr val="424242"/>
                </a:solidFill>
              </a:rPr>
              <a:t>rétablissement</a:t>
            </a:r>
            <a:r>
              <a:rPr lang="fr-FR" b="0" i="0">
                <a:solidFill>
                  <a:srgbClr val="424242"/>
                </a:solidFill>
                <a:effectLst/>
              </a:rPr>
              <a:t>.</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b="0" i="0">
                <a:solidFill>
                  <a:srgbClr val="424242"/>
                </a:solidFill>
                <a:effectLst/>
              </a:rPr>
              <a:t>Que se passerait-il si vous proposiez une seule solution pour tout le monde ? Ou une solution pour toutes les femmes et une autre pour tous les hommes ? </a:t>
            </a:r>
            <a:r>
              <a:rPr lang="fr-FR" b="0" i="1">
                <a:solidFill>
                  <a:srgbClr val="424242"/>
                </a:solidFill>
                <a:effectLst/>
              </a:rPr>
              <a:t>(Laissez les participants répondre brièvement.)</a:t>
            </a:r>
            <a:r>
              <a:rPr lang="fr-FR" i="1">
                <a:solidFill>
                  <a:srgbClr val="424242"/>
                </a:solidFill>
              </a:rPr>
              <a:t> </a:t>
            </a:r>
            <a:r>
              <a:rPr lang="fr-FR" b="0" i="0">
                <a:solidFill>
                  <a:srgbClr val="424242"/>
                </a:solidFill>
                <a:effectLst/>
              </a:rPr>
              <a:t>Vous ne répondriez pas à leurs besoins et préoccupations spécifiques. Au mieux, votre réponse serait inefficace. Au pire, elle pourrait causer plus de mal que de bien.</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b="0" i="0">
                <a:solidFill>
                  <a:srgbClr val="424242"/>
                </a:solidFill>
                <a:effectLst/>
              </a:rPr>
              <a:t>Conclusion : Les solutions que vous proposez doivent refléter les besoins et préoccupations réels de la population. Adopter une approche sensible au genre vous aidera à y parvenir.</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6</a:t>
            </a:fld>
            <a:endParaRPr lang="en-US"/>
          </a:p>
        </p:txBody>
      </p:sp>
    </p:spTree>
    <p:extLst>
      <p:ext uri="{BB962C8B-B14F-4D97-AF65-F5344CB8AC3E}">
        <p14:creationId xmlns:p14="http://schemas.microsoft.com/office/powerpoint/2010/main" val="1687194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a:solidFill>
                  <a:srgbClr val="424242"/>
                </a:solidFill>
                <a:effectLst/>
              </a:rPr>
              <a:t>Message clé : Fournir des conseils pratiques sur l’intégration des considérations de genre dans le travail quotidien de la composante militaire</a:t>
            </a:r>
            <a:endParaRPr lang="en-US" b="0" i="0">
              <a:solidFill>
                <a:srgbClr val="444444"/>
              </a:solidFill>
              <a:effectLst/>
            </a:endParaRPr>
          </a:p>
          <a:p>
            <a:pPr algn="l">
              <a:lnSpc>
                <a:spcPts val="2100"/>
              </a:lnSpc>
              <a:spcBef>
                <a:spcPts val="975"/>
              </a:spcBef>
              <a:spcAft>
                <a:spcPts val="225"/>
              </a:spcAft>
              <a:buNone/>
            </a:pPr>
            <a:endParaRPr lang="fr-FR" b="0" i="0">
              <a:solidFill>
                <a:srgbClr val="444444"/>
              </a:solidFill>
              <a:effectLst/>
            </a:endParaRPr>
          </a:p>
          <a:p>
            <a:pPr>
              <a:spcBef>
                <a:spcPts val="600"/>
              </a:spcBef>
              <a:spcAft>
                <a:spcPts val="300"/>
              </a:spcAft>
            </a:pPr>
            <a:r>
              <a:rPr lang="fr-FR" b="0" i="0">
                <a:solidFill>
                  <a:srgbClr val="424242"/>
                </a:solidFill>
                <a:effectLst/>
              </a:rPr>
              <a:t>Il existe plusieurs façons d’intégrer la dimension de genre dans votre travail. Pour commencer, pouvez-vous me dire comment vous pourriez intégrer le genre dans vos propres fonctions ?</a:t>
            </a:r>
            <a:r>
              <a:rPr lang="fr-FR">
                <a:solidFill>
                  <a:srgbClr val="424242"/>
                </a:solidFill>
              </a:rPr>
              <a:t> </a:t>
            </a:r>
            <a:r>
              <a:rPr lang="fr-FR" b="0" i="1">
                <a:solidFill>
                  <a:srgbClr val="424242"/>
                </a:solidFill>
                <a:effectLst/>
              </a:rPr>
              <a:t>(Recueillez les réponses des participants et, si nécessaire, notez les idées sur un tableau.)</a:t>
            </a:r>
            <a:endParaRPr lang="fr-FR"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Très bien, merci. Nous avons déjà plusieurs idées intéressantes.</a:t>
            </a:r>
            <a:endParaRPr lang="en-US"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Voyons maintenant ce que j’ai préparé. </a:t>
            </a:r>
            <a:r>
              <a:rPr lang="fr-FR" b="0" i="1">
                <a:solidFill>
                  <a:srgbClr val="424242"/>
                </a:solidFill>
                <a:effectLst/>
              </a:rPr>
              <a:t>(Cliquez sur la diapositive pour faire apparaître chaque point.)</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Tout d'abord, consultez </a:t>
            </a:r>
            <a:r>
              <a:rPr lang="fr-FR" b="0" i="0">
                <a:solidFill>
                  <a:srgbClr val="424242"/>
                </a:solidFill>
                <a:effectLst/>
              </a:rPr>
              <a:t>tous les acteurs concernés : hommes, femmes, garçons et filles, issus de différentes origines ethniques, religieuses, nationales, etc.</a:t>
            </a:r>
            <a:r>
              <a:rPr lang="fr-FR">
                <a:solidFill>
                  <a:srgbClr val="424242"/>
                </a:solidFill>
              </a:rPr>
              <a:t> </a:t>
            </a:r>
            <a:r>
              <a:rPr lang="fr-FR" b="0" i="0">
                <a:solidFill>
                  <a:srgbClr val="424242"/>
                </a:solidFill>
                <a:effectLst/>
              </a:rPr>
              <a:t>Rappelez-vous : la consultation ne signifie pas la participation. Assurez-vous que la population locale puisse participer activement et contribuer à vos plans.</a:t>
            </a:r>
            <a:endParaRPr lang="fr-FR"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Il est aussi important d'identifiez </a:t>
            </a:r>
            <a:r>
              <a:rPr lang="fr-FR" b="0" i="0">
                <a:solidFill>
                  <a:srgbClr val="424242"/>
                </a:solidFill>
                <a:effectLst/>
              </a:rPr>
              <a:t>les normes et rôles de genre dans la communauté hôte :</a:t>
            </a:r>
            <a:r>
              <a:rPr lang="fr-FR">
                <a:solidFill>
                  <a:srgbClr val="424242"/>
                </a:solidFill>
              </a:rPr>
              <a:t> </a:t>
            </a:r>
            <a:r>
              <a:rPr lang="fr-FR" b="0" i="0">
                <a:solidFill>
                  <a:srgbClr val="424242"/>
                </a:solidFill>
                <a:effectLst/>
              </a:rPr>
              <a:t>Les hommes et les femmes sont-ils censés se comporter d’une certaine manière ?</a:t>
            </a:r>
            <a:r>
              <a:rPr lang="fr-FR">
                <a:solidFill>
                  <a:srgbClr val="424242"/>
                </a:solidFill>
              </a:rPr>
              <a:t> </a:t>
            </a:r>
            <a:r>
              <a:rPr lang="fr-FR" b="0" i="0">
                <a:solidFill>
                  <a:srgbClr val="424242"/>
                </a:solidFill>
                <a:effectLst/>
              </a:rPr>
              <a:t>Comment cela influence-t-il leurs relations </a:t>
            </a:r>
            <a:r>
              <a:rPr lang="fr-FR">
                <a:solidFill>
                  <a:srgbClr val="424242"/>
                </a:solidFill>
              </a:rPr>
              <a:t>mutuelles </a:t>
            </a:r>
            <a:r>
              <a:rPr lang="fr-FR" b="0" i="0">
                <a:solidFill>
                  <a:srgbClr val="424242"/>
                </a:solidFill>
                <a:effectLst/>
              </a:rPr>
              <a:t>?</a:t>
            </a:r>
            <a:r>
              <a:rPr lang="fr-FR">
                <a:solidFill>
                  <a:srgbClr val="424242"/>
                </a:solidFill>
              </a:rPr>
              <a:t> </a:t>
            </a:r>
            <a:r>
              <a:rPr lang="fr-FR" b="0" i="0">
                <a:solidFill>
                  <a:srgbClr val="424242"/>
                </a:solidFill>
                <a:effectLst/>
              </a:rPr>
              <a:t>Et comment cela pourrait-il affecter vos interactions avec eux ?</a:t>
            </a:r>
            <a:endParaRPr lang="fr-FR"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Ensuite, assurez-vous de collecter </a:t>
            </a:r>
            <a:r>
              <a:rPr lang="fr-FR" b="0" i="0">
                <a:solidFill>
                  <a:srgbClr val="424242"/>
                </a:solidFill>
                <a:effectLst/>
              </a:rPr>
              <a:t>et </a:t>
            </a:r>
            <a:r>
              <a:rPr lang="fr-FR">
                <a:solidFill>
                  <a:srgbClr val="424242"/>
                </a:solidFill>
              </a:rPr>
              <a:t>transmettre </a:t>
            </a:r>
            <a:r>
              <a:rPr lang="fr-FR" b="0" i="0">
                <a:solidFill>
                  <a:srgbClr val="424242"/>
                </a:solidFill>
                <a:effectLst/>
              </a:rPr>
              <a:t>des données ventilées par sexe lorsque vous partagez des informations ou répondez aux exigences de rapport de la mission.</a:t>
            </a:r>
            <a:endParaRPr lang="fr-FR"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pPr>
            <a:r>
              <a:rPr lang="fr-FR" b="0" i="0">
                <a:solidFill>
                  <a:srgbClr val="424242"/>
                </a:solidFill>
                <a:effectLst/>
              </a:rPr>
              <a:t>Utilisez des équipes d’engagement mixtes autant que possible. Cela facilitera vos interactions avec la population locale, en particulier les femmes et les filles, et contribuera à établir une relation de confiance.</a:t>
            </a:r>
            <a:endParaRPr lang="fr-FR"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Enfin, n'hésitez </a:t>
            </a:r>
            <a:r>
              <a:rPr lang="fr-FR" b="0" i="0">
                <a:solidFill>
                  <a:srgbClr val="424242"/>
                </a:solidFill>
                <a:effectLst/>
              </a:rPr>
              <a:t>pas à solliciter l’avis d’experts</a:t>
            </a:r>
            <a:r>
              <a:rPr lang="fr-FR">
                <a:solidFill>
                  <a:srgbClr val="424242"/>
                </a:solidFill>
              </a:rPr>
              <a:t>. Vous disposerez </a:t>
            </a:r>
            <a:r>
              <a:rPr lang="fr-FR" b="0" i="0">
                <a:solidFill>
                  <a:srgbClr val="424242"/>
                </a:solidFill>
                <a:effectLst/>
              </a:rPr>
              <a:t>de points focaux genre militaires et/ou de conseillers genre militaires au sein de votre bataillon ou de la mission. N’hésitez pas à faire appel à leur expertise.</a:t>
            </a:r>
            <a:endParaRPr lang="fr-FR">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7</a:t>
            </a:fld>
            <a:endParaRPr lang="en-US"/>
          </a:p>
        </p:txBody>
      </p:sp>
    </p:spTree>
    <p:extLst>
      <p:ext uri="{BB962C8B-B14F-4D97-AF65-F5344CB8AC3E}">
        <p14:creationId xmlns:p14="http://schemas.microsoft.com/office/powerpoint/2010/main" val="3472518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a:solidFill>
                  <a:srgbClr val="424242"/>
                </a:solidFill>
                <a:effectLst/>
              </a:rPr>
              <a:t>Message clé : Présenter les points essentiels à retenir de cette présentation</a:t>
            </a:r>
            <a:endParaRPr lang="en-US" b="0" i="0">
              <a:solidFill>
                <a:srgbClr val="444444"/>
              </a:solidFill>
              <a:effectLst/>
            </a:endParaRPr>
          </a:p>
          <a:p>
            <a:pPr>
              <a:lnSpc>
                <a:spcPts val="2100"/>
              </a:lnSpc>
              <a:spcBef>
                <a:spcPts val="975"/>
              </a:spcBef>
              <a:spcAft>
                <a:spcPts val="225"/>
              </a:spcAft>
            </a:pPr>
            <a:endParaRPr lang="fr-FR">
              <a:solidFill>
                <a:srgbClr val="444444"/>
              </a:solidFill>
            </a:endParaRPr>
          </a:p>
          <a:p>
            <a:pPr algn="l">
              <a:spcBef>
                <a:spcPts val="600"/>
              </a:spcBef>
              <a:spcAft>
                <a:spcPts val="300"/>
              </a:spcAft>
              <a:buNone/>
            </a:pPr>
            <a:r>
              <a:rPr lang="fr-FR" b="0" i="0">
                <a:solidFill>
                  <a:srgbClr val="424242"/>
                </a:solidFill>
                <a:effectLst/>
              </a:rPr>
              <a:t>Pour conclure, voici quelques éléments importants à retenir :</a:t>
            </a:r>
            <a:endParaRPr lang="en-US" b="0" i="0">
              <a:solidFill>
                <a:srgbClr val="444444"/>
              </a:solidFill>
              <a:effectLst/>
            </a:endParaRPr>
          </a:p>
          <a:p>
            <a:pPr>
              <a:spcBef>
                <a:spcPts val="600"/>
              </a:spcBef>
              <a:spcAft>
                <a:spcPts val="300"/>
              </a:spcAft>
            </a:pPr>
            <a:endParaRPr lang="fr-FR">
              <a:solidFill>
                <a:srgbClr val="444444"/>
              </a:solidFill>
            </a:endParaRPr>
          </a:p>
          <a:p>
            <a:pPr marL="171450" indent="-171450" algn="l">
              <a:spcBef>
                <a:spcPts val="300"/>
              </a:spcBef>
              <a:spcAft>
                <a:spcPts val="600"/>
              </a:spcAft>
              <a:buFont typeface="Arial,Sans-Serif"/>
              <a:buChar char="•"/>
            </a:pPr>
            <a:r>
              <a:rPr lang="fr-FR" b="0" i="0">
                <a:solidFill>
                  <a:srgbClr val="424242"/>
                </a:solidFill>
                <a:effectLst/>
              </a:rPr>
              <a:t>Premièrement, le genre ne concerne pas uniquement les femmes. Le genre englobe les hommes, les femmes, les garçons et les filles. Comme dans l’exercice de la Marche du Pouvoir, souvenez-vous que différents groupes de la population peuvent être affectés de manière très différente par un même incident ou une même situation.</a:t>
            </a:r>
            <a:endParaRPr lang="en-US" b="0" i="0">
              <a:solidFill>
                <a:srgbClr val="444444"/>
              </a:solidFill>
              <a:effectLst/>
            </a:endParaRPr>
          </a:p>
          <a:p>
            <a:pPr algn="l">
              <a:spcBef>
                <a:spcPts val="300"/>
              </a:spcBef>
              <a:spcAft>
                <a:spcPts val="600"/>
              </a:spcAft>
            </a:pPr>
            <a:r>
              <a:rPr lang="fr-FR" b="0" i="0">
                <a:solidFill>
                  <a:srgbClr val="424242"/>
                </a:solidFill>
                <a:effectLst/>
              </a:rPr>
              <a:t>Comprendre ces différences vous aidera à proposer de meilleures solutions et à remplir efficacement votre mandat.</a:t>
            </a:r>
            <a:endParaRPr lang="en-US" b="0" i="0">
              <a:solidFill>
                <a:srgbClr val="444444"/>
              </a:solidFill>
              <a:effectLst/>
            </a:endParaRPr>
          </a:p>
          <a:p>
            <a:pPr>
              <a:spcBef>
                <a:spcPts val="300"/>
              </a:spcBef>
              <a:spcAft>
                <a:spcPts val="600"/>
              </a:spcAft>
            </a:pPr>
            <a:r>
              <a:rPr lang="fr-FR" b="0" i="0">
                <a:solidFill>
                  <a:srgbClr val="424242"/>
                </a:solidFill>
                <a:effectLst/>
              </a:rPr>
              <a:t>Adopter une approche sensible au genre implique de prendre en compte quatre éléments clés : </a:t>
            </a:r>
            <a:r>
              <a:rPr lang="fr-FR" b="1" i="0">
                <a:solidFill>
                  <a:srgbClr val="424242"/>
                </a:solidFill>
                <a:effectLst/>
              </a:rPr>
              <a:t>P</a:t>
            </a:r>
            <a:r>
              <a:rPr lang="fr-FR" b="0" i="0">
                <a:solidFill>
                  <a:srgbClr val="424242"/>
                </a:solidFill>
                <a:effectLst/>
              </a:rPr>
              <a:t>articipation, </a:t>
            </a:r>
            <a:r>
              <a:rPr lang="fr-FR" b="1" i="0">
                <a:solidFill>
                  <a:srgbClr val="424242"/>
                </a:solidFill>
                <a:effectLst/>
              </a:rPr>
              <a:t>P</a:t>
            </a:r>
            <a:r>
              <a:rPr lang="fr-FR" b="0" i="0">
                <a:solidFill>
                  <a:srgbClr val="424242"/>
                </a:solidFill>
                <a:effectLst/>
              </a:rPr>
              <a:t>rotection, </a:t>
            </a:r>
            <a:r>
              <a:rPr lang="fr-FR" b="1" i="0">
                <a:solidFill>
                  <a:srgbClr val="424242"/>
                </a:solidFill>
                <a:effectLst/>
              </a:rPr>
              <a:t>P</a:t>
            </a:r>
            <a:r>
              <a:rPr lang="fr-FR" b="0" i="0">
                <a:solidFill>
                  <a:srgbClr val="424242"/>
                </a:solidFill>
                <a:effectLst/>
              </a:rPr>
              <a:t>révention, et </a:t>
            </a:r>
            <a:r>
              <a:rPr lang="fr-FR" b="1" i="0">
                <a:solidFill>
                  <a:srgbClr val="424242"/>
                </a:solidFill>
                <a:effectLst/>
              </a:rPr>
              <a:t>S</a:t>
            </a:r>
            <a:r>
              <a:rPr lang="fr-FR" b="0" i="0">
                <a:solidFill>
                  <a:srgbClr val="424242"/>
                </a:solidFill>
                <a:effectLst/>
              </a:rPr>
              <a:t>ecours et </a:t>
            </a:r>
            <a:r>
              <a:rPr lang="fr-FR">
                <a:solidFill>
                  <a:srgbClr val="424242"/>
                </a:solidFill>
              </a:rPr>
              <a:t>Rétablissement</a:t>
            </a:r>
            <a:r>
              <a:rPr lang="fr-FR" b="0" i="0">
                <a:solidFill>
                  <a:srgbClr val="424242"/>
                </a:solidFill>
                <a:effectLst/>
              </a:rPr>
              <a:t>. Dans la mesure du possible, </a:t>
            </a:r>
            <a:r>
              <a:rPr lang="fr-FR">
                <a:solidFill>
                  <a:srgbClr val="424242"/>
                </a:solidFill>
              </a:rPr>
              <a:t>veuillez </a:t>
            </a:r>
            <a:r>
              <a:rPr lang="fr-FR" b="0" i="0">
                <a:solidFill>
                  <a:srgbClr val="424242"/>
                </a:solidFill>
                <a:effectLst/>
              </a:rPr>
              <a:t>à </a:t>
            </a:r>
            <a:r>
              <a:rPr lang="fr-FR">
                <a:solidFill>
                  <a:srgbClr val="424242"/>
                </a:solidFill>
              </a:rPr>
              <a:t>prendre en compte </a:t>
            </a:r>
            <a:r>
              <a:rPr lang="fr-FR" b="0" i="0">
                <a:solidFill>
                  <a:srgbClr val="424242"/>
                </a:solidFill>
                <a:effectLst/>
              </a:rPr>
              <a:t>autant que possible </a:t>
            </a:r>
            <a:r>
              <a:rPr lang="fr-FR">
                <a:solidFill>
                  <a:srgbClr val="424242"/>
                </a:solidFill>
              </a:rPr>
              <a:t>ces éléments</a:t>
            </a:r>
            <a:r>
              <a:rPr lang="fr-FR" b="0" i="0">
                <a:solidFill>
                  <a:srgbClr val="424242"/>
                </a:solidFill>
                <a:effectLst/>
              </a:rPr>
              <a:t>.</a:t>
            </a:r>
            <a:endParaRPr lang="en-US" b="0" i="0">
              <a:solidFill>
                <a:srgbClr val="444444"/>
              </a:solidFill>
              <a:effectLst/>
            </a:endParaRPr>
          </a:p>
          <a:p>
            <a:pPr>
              <a:spcBef>
                <a:spcPts val="300"/>
              </a:spcBef>
              <a:spcAft>
                <a:spcPts val="600"/>
              </a:spcAft>
            </a:pPr>
            <a:endParaRPr lang="fr-FR">
              <a:solidFill>
                <a:srgbClr val="444444"/>
              </a:solidFill>
            </a:endParaRPr>
          </a:p>
          <a:p>
            <a:pPr marL="171450" indent="-171450" algn="l">
              <a:spcBef>
                <a:spcPts val="300"/>
              </a:spcBef>
              <a:spcAft>
                <a:spcPts val="600"/>
              </a:spcAft>
              <a:buFont typeface="Arial,Sans-Serif"/>
              <a:buChar char="•"/>
            </a:pPr>
            <a:r>
              <a:rPr lang="fr-FR" b="0" i="0">
                <a:solidFill>
                  <a:srgbClr val="424242"/>
                </a:solidFill>
                <a:effectLst/>
              </a:rPr>
              <a:t>Assurez-vous de consulter différents groupes de la population. Pour ce faire, impliquez stratégiquement les équipes d’engagement lors des patrouilles.</a:t>
            </a:r>
            <a:endParaRPr lang="en-US" b="0" i="0">
              <a:solidFill>
                <a:srgbClr val="444444"/>
              </a:solidFill>
              <a:effectLst/>
            </a:endParaRPr>
          </a:p>
          <a:p>
            <a:pPr marL="171450" indent="-171450">
              <a:spcBef>
                <a:spcPts val="300"/>
              </a:spcBef>
              <a:spcAft>
                <a:spcPts val="600"/>
              </a:spcAft>
              <a:buFont typeface="Arial,Sans-Serif"/>
              <a:buChar char="•"/>
            </a:pPr>
            <a:endParaRPr lang="fr-FR">
              <a:solidFill>
                <a:srgbClr val="444444"/>
              </a:solidFill>
            </a:endParaRPr>
          </a:p>
          <a:p>
            <a:pPr marL="171450" indent="-171450" algn="l">
              <a:spcBef>
                <a:spcPts val="300"/>
              </a:spcBef>
              <a:spcAft>
                <a:spcPts val="600"/>
              </a:spcAft>
              <a:buFont typeface="Arial,Sans-Serif"/>
              <a:buChar char="•"/>
            </a:pPr>
            <a:r>
              <a:rPr lang="fr-FR" b="0" i="0">
                <a:solidFill>
                  <a:srgbClr val="424242"/>
                </a:solidFill>
                <a:effectLst/>
              </a:rPr>
              <a:t>En parallèle, tenez compte des intersectionnalités. Réfléchissez aux différents sous-groupes et à la manière dont ils peuvent être affectés par une situation ou un événement donné.</a:t>
            </a:r>
            <a:endParaRPr lang="en-US" b="0" i="0">
              <a:solidFill>
                <a:srgbClr val="444444"/>
              </a:solidFill>
              <a:effectLst/>
            </a:endParaRPr>
          </a:p>
          <a:p>
            <a:pPr marL="171450" indent="-171450">
              <a:spcBef>
                <a:spcPts val="300"/>
              </a:spcBef>
              <a:spcAft>
                <a:spcPts val="600"/>
              </a:spcAft>
              <a:buFont typeface="Arial,Sans-Serif"/>
              <a:buChar char="•"/>
            </a:pPr>
            <a:endParaRPr lang="fr-FR">
              <a:solidFill>
                <a:srgbClr val="444444"/>
              </a:solidFill>
            </a:endParaRPr>
          </a:p>
          <a:p>
            <a:pPr marL="171450" indent="-171450">
              <a:spcBef>
                <a:spcPts val="300"/>
              </a:spcBef>
              <a:spcAft>
                <a:spcPts val="600"/>
              </a:spcAft>
              <a:buFont typeface="Arial,Sans-Serif"/>
              <a:buChar char="•"/>
            </a:pPr>
            <a:r>
              <a:rPr lang="fr-FR">
                <a:solidFill>
                  <a:srgbClr val="424242"/>
                </a:solidFill>
              </a:rPr>
              <a:t>Ensuite</a:t>
            </a:r>
            <a:r>
              <a:rPr lang="fr-FR" b="0" i="0">
                <a:solidFill>
                  <a:srgbClr val="424242"/>
                </a:solidFill>
                <a:effectLst/>
              </a:rPr>
              <a:t>, comme dans l’exercice de la Marche du Pouvoir, souvenez-vous que différents groupes</a:t>
            </a:r>
            <a:r>
              <a:rPr lang="fr-FR">
                <a:solidFill>
                  <a:srgbClr val="424242"/>
                </a:solidFill>
              </a:rPr>
              <a:t> de la population peuvent être affectés de manière très différente par un même incident ou un même situation</a:t>
            </a:r>
            <a:r>
              <a:rPr lang="fr-FR" b="0" i="0">
                <a:solidFill>
                  <a:srgbClr val="424242"/>
                </a:solidFill>
                <a:effectLst/>
              </a:rPr>
              <a:t>.</a:t>
            </a:r>
            <a:endParaRPr lang="en-US" b="0" i="0">
              <a:solidFill>
                <a:srgbClr val="444444"/>
              </a:solidFill>
              <a:effectLst/>
            </a:endParaRPr>
          </a:p>
          <a:p>
            <a:pPr marL="171450" indent="-171450">
              <a:spcBef>
                <a:spcPts val="300"/>
              </a:spcBef>
              <a:spcAft>
                <a:spcPts val="600"/>
              </a:spcAft>
              <a:buFont typeface="Arial,Sans-Serif"/>
              <a:buChar char="•"/>
            </a:pPr>
            <a:endParaRPr lang="fr-FR">
              <a:solidFill>
                <a:srgbClr val="444444"/>
              </a:solidFill>
            </a:endParaRPr>
          </a:p>
          <a:p>
            <a:pPr marL="171450" indent="-171450">
              <a:spcBef>
                <a:spcPts val="300"/>
              </a:spcBef>
              <a:spcAft>
                <a:spcPts val="600"/>
              </a:spcAft>
              <a:buFont typeface="Arial,Sans-Serif"/>
              <a:buChar char="•"/>
            </a:pPr>
            <a:r>
              <a:rPr lang="fr-FR" b="0" i="0">
                <a:solidFill>
                  <a:srgbClr val="424242"/>
                </a:solidFill>
                <a:effectLst/>
              </a:rPr>
              <a:t>Nous avons tous des biais, d’une manière ou d’une autre. Être conscient·e de vos </a:t>
            </a:r>
            <a:r>
              <a:rPr lang="fr-FR">
                <a:solidFill>
                  <a:srgbClr val="424242"/>
                </a:solidFill>
              </a:rPr>
              <a:t>suppositions </a:t>
            </a:r>
            <a:r>
              <a:rPr lang="fr-FR" b="0" i="0">
                <a:solidFill>
                  <a:srgbClr val="424242"/>
                </a:solidFill>
                <a:effectLst/>
              </a:rPr>
              <a:t>implicites ou explicites est la première étape pour éviter les biais. S’ils ne sont pas pris en compte, ces biais peuvent vous amener à négliger des éléments importants. Pour éviter cela, consultez directement les personnes concernées avant de tirer des conclusions. Si cela n’est pas possible, tournez-vous vers des personnes bien informées de la situation. Gardez l’esprit ouvert et soyez attentif·ve. Rappelez-vous qu’il</a:t>
            </a:r>
            <a:r>
              <a:rPr lang="fr-FR">
                <a:solidFill>
                  <a:srgbClr val="424242"/>
                </a:solidFill>
              </a:rPr>
              <a:t> peut y avoir, et qu'il</a:t>
            </a:r>
            <a:r>
              <a:rPr lang="fr-FR" b="0" i="0">
                <a:solidFill>
                  <a:srgbClr val="424242"/>
                </a:solidFill>
                <a:effectLst/>
              </a:rPr>
              <a:t> y a souvent</a:t>
            </a:r>
            <a:r>
              <a:rPr lang="fr-FR">
                <a:solidFill>
                  <a:srgbClr val="424242"/>
                </a:solidFill>
              </a:rPr>
              <a:t>,</a:t>
            </a:r>
            <a:r>
              <a:rPr lang="fr-FR" b="0" i="0">
                <a:solidFill>
                  <a:srgbClr val="424242"/>
                </a:solidFill>
                <a:effectLst/>
              </a:rPr>
              <a:t> plusieurs facettes </a:t>
            </a:r>
            <a:r>
              <a:rPr lang="fr-FR">
                <a:solidFill>
                  <a:srgbClr val="424242"/>
                </a:solidFill>
              </a:rPr>
              <a:t>d'une </a:t>
            </a:r>
            <a:r>
              <a:rPr lang="fr-FR" b="0" i="0">
                <a:solidFill>
                  <a:srgbClr val="424242"/>
                </a:solidFill>
                <a:effectLst/>
              </a:rPr>
              <a:t>même histoire.</a:t>
            </a:r>
            <a:endParaRPr lang="en-US" b="0" i="0">
              <a:solidFill>
                <a:srgbClr val="444444"/>
              </a:solidFill>
              <a:effectLst/>
            </a:endParaRPr>
          </a:p>
          <a:p>
            <a:pPr marL="171450" indent="-171450">
              <a:spcBef>
                <a:spcPts val="300"/>
              </a:spcBef>
              <a:spcAft>
                <a:spcPts val="600"/>
              </a:spcAft>
              <a:buFont typeface="Arial,Sans-Serif"/>
              <a:buChar char="•"/>
            </a:pPr>
            <a:endParaRPr lang="fr-FR">
              <a:solidFill>
                <a:srgbClr val="444444"/>
              </a:solidFill>
            </a:endParaRPr>
          </a:p>
          <a:p>
            <a:pPr marL="171450" indent="-171450">
              <a:spcBef>
                <a:spcPts val="300"/>
              </a:spcBef>
              <a:spcAft>
                <a:spcPts val="600"/>
              </a:spcAft>
              <a:buFont typeface="Arial,Sans-Serif"/>
              <a:buChar char="•"/>
            </a:pPr>
            <a:r>
              <a:rPr lang="fr-FR" b="0" i="0">
                <a:solidFill>
                  <a:srgbClr val="424242"/>
                </a:solidFill>
                <a:effectLst/>
              </a:rPr>
              <a:t>Enfin, souvenez-vous</a:t>
            </a:r>
            <a:r>
              <a:rPr lang="fr-FR" b="0" i="1">
                <a:solidFill>
                  <a:srgbClr val="424242"/>
                </a:solidFill>
                <a:effectLst/>
              </a:rPr>
              <a:t> (cliquez sur la diapositive pour l’animation) </a:t>
            </a:r>
            <a:r>
              <a:rPr lang="fr-FR" b="0" i="0">
                <a:solidFill>
                  <a:srgbClr val="424242"/>
                </a:solidFill>
                <a:effectLst/>
              </a:rPr>
              <a:t>: intégrer une perspective de genre dans son travail est la responsabilité de chacun·e. Ce n’est pas uniquement le rôle du conseiller ou du point focal genre militaire. Ils sont là pour vous aider, mais intégrer le genre dans votre travail fait partie de vos responsabilités en tant que Casque bleu. </a:t>
            </a:r>
            <a:r>
              <a:rPr lang="fr-FR">
                <a:solidFill>
                  <a:srgbClr val="424242"/>
                </a:solidFill>
              </a:rPr>
              <a:t>Veuillez </a:t>
            </a:r>
            <a:r>
              <a:rPr lang="fr-FR" b="0" i="0">
                <a:solidFill>
                  <a:srgbClr val="424242"/>
                </a:solidFill>
                <a:effectLst/>
              </a:rPr>
              <a:t>à prendre en compte les perspectives de genre dans toutes vos actions. Et rappelez-vous que vous pouvez toujours demander de l’aide. Vous pouvez vous adresser au Point Focal Genre Militaire ou au Conseiller Genre Militaire de votre bataillon ou de la mission au sens large pour obtenir une expertise en genre si nécessaire. N’hésitez pas à solliciter leur assistance.</a:t>
            </a:r>
            <a:endParaRPr lang="en-US" b="0" i="0">
              <a:solidFill>
                <a:srgbClr val="444444"/>
              </a:solidFill>
              <a:effectLst/>
            </a:endParaRPr>
          </a:p>
          <a:p>
            <a:endParaRPr lang="en-US" b="0">
              <a:solidFill>
                <a:srgbClr val="444444"/>
              </a:solidFill>
            </a:endParaRPr>
          </a:p>
          <a:p>
            <a:r>
              <a:rPr lang="fr-FR" b="1" i="0">
                <a:solidFill>
                  <a:srgbClr val="424242"/>
                </a:solidFill>
                <a:effectLst/>
              </a:rPr>
              <a:t>Souhaitez-vous ajouter quelque chose ? Ou partager votre expérience ? Avez-vous des questions ?</a:t>
            </a:r>
            <a:r>
              <a:rPr lang="fr-FR" b="1">
                <a:solidFill>
                  <a:srgbClr val="424242"/>
                </a:solidFill>
              </a:rPr>
              <a:t> </a:t>
            </a:r>
            <a:r>
              <a:rPr lang="fr-FR" b="0" i="1">
                <a:solidFill>
                  <a:srgbClr val="424242"/>
                </a:solidFill>
                <a:effectLst/>
              </a:rPr>
              <a:t>(Répondez aux questions des participants.)</a:t>
            </a:r>
            <a:endParaRPr lang="en-US" b="0">
              <a:solidFill>
                <a:srgbClr val="444444"/>
              </a:solidFill>
              <a:effectLst/>
            </a:endParaRPr>
          </a:p>
          <a:p>
            <a:endParaRPr lang="fr-FR" b="0">
              <a:solidFill>
                <a:srgbClr val="444444"/>
              </a:solidFill>
              <a:effectLst/>
            </a:endParaRPr>
          </a:p>
          <a:p>
            <a:pPr>
              <a:defRPr/>
            </a:pPr>
            <a:r>
              <a:rPr lang="en-US" b="1" i="0">
                <a:solidFill>
                  <a:srgbClr val="424242"/>
                </a:solidFill>
                <a:effectLst/>
              </a:rPr>
              <a:t>FIN DE LA PRÉSENTATION</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8</a:t>
            </a:fld>
            <a:endParaRPr lang="en-US"/>
          </a:p>
        </p:txBody>
      </p:sp>
    </p:spTree>
    <p:extLst>
      <p:ext uri="{BB962C8B-B14F-4D97-AF65-F5344CB8AC3E}">
        <p14:creationId xmlns:p14="http://schemas.microsoft.com/office/powerpoint/2010/main" val="123545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7F4CC-9A7F-61EB-36E2-E728BA9D79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EE29B0-B9B4-8AB5-6B80-B21E569B7A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5DA98B-98BB-60DB-579A-FF1E501FB6CE}"/>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BC282E28-6FF1-E219-6857-C7F77C77D0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0E071B-8374-FC7A-0624-B9A0A1533C9A}"/>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1890569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B0872-82AA-ADF4-0551-093FE4CA1C0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3B9A1D5-1049-5C59-7C61-4A1A04F9FD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02978-527A-20F9-7882-E74D72C335E8}"/>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B44E9867-1C9B-896F-2C28-E7F7BC6E14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76238D-4C32-A85B-1CF9-24C235B6B0B8}"/>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3614068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BA92DD-757E-17B2-1F1C-F1AA8C2D27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297B687-0AC4-5962-8F41-A92C39F13E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C2ABB3-8819-C19E-9FB3-71656A8AD79A}"/>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86198E78-CDBC-1399-FE35-B03F41B793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FB09CA-AA71-446F-EB85-1F971D99CB86}"/>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2556373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69CB7-E39D-B89F-EF23-695B84AAC0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B95A44-2BFB-C01F-145D-5588A36CB4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B9651F-BF12-808D-713A-6E784E146C10}"/>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B341AA85-4E42-753D-04C7-7DB87D122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C6A80F-3BE5-D8C4-2331-A03C24AE3F4F}"/>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807533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8CBA6-8C27-BF18-84F2-683FBBA4F4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B5E7C86-BF5A-E3BD-9AA8-C336A3F4103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6054D0-458A-8914-8DC3-35377757C5DD}"/>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C2748D1E-5E69-E7F7-F3BB-F6887BDC91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A11030-12D8-9E41-E9B7-569761158C9A}"/>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183873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F2631-AF09-86DD-C745-0A6A31BC74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B486E5-6D09-01A2-EB59-C92A532072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C09DC4-9CA1-0474-6CAC-379286DBC2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5DB04F4-4A64-2681-A80E-C8515D397F2E}"/>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6" name="Footer Placeholder 5">
            <a:extLst>
              <a:ext uri="{FF2B5EF4-FFF2-40B4-BE49-F238E27FC236}">
                <a16:creationId xmlns:a16="http://schemas.microsoft.com/office/drawing/2014/main" id="{D3389B77-0B76-ADF6-F578-FDBBD782FB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781A4A-3079-24A7-A77A-B1E2830F092D}"/>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2213509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04C12-E73A-5AFF-7CA2-2ABC6067664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7283DE-FB7B-03C2-109B-90B6C4638B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74D73D-593E-48ED-18D7-927E20E7728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64B462-22C2-F659-FE26-625A4EA1C9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B04F64-24A2-6FE9-5507-0353A8E1AC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B9D9DD-8347-286C-38AF-1D6FAA7DF810}"/>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8" name="Footer Placeholder 7">
            <a:extLst>
              <a:ext uri="{FF2B5EF4-FFF2-40B4-BE49-F238E27FC236}">
                <a16:creationId xmlns:a16="http://schemas.microsoft.com/office/drawing/2014/main" id="{17FB3C13-154F-ACF5-9B81-1CEF8620EC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FF057E-A9C6-4660-5686-411F288E48A2}"/>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3459850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51CC5-BB77-8758-4609-3557AC0945C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0C9E76-9834-3F92-0403-EAD443A187E3}"/>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4" name="Footer Placeholder 3">
            <a:extLst>
              <a:ext uri="{FF2B5EF4-FFF2-40B4-BE49-F238E27FC236}">
                <a16:creationId xmlns:a16="http://schemas.microsoft.com/office/drawing/2014/main" id="{E22657D6-2142-AA78-8B17-21917D7D47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82DAE7E-94BE-9DAE-36FF-BD072DA799F8}"/>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2147291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7AE483-2E5F-7782-CF77-CC51F9B3AEF5}"/>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3" name="Footer Placeholder 2">
            <a:extLst>
              <a:ext uri="{FF2B5EF4-FFF2-40B4-BE49-F238E27FC236}">
                <a16:creationId xmlns:a16="http://schemas.microsoft.com/office/drawing/2014/main" id="{A978160D-808A-50D0-844C-1B472BF30A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6E0A7E-B80F-5FF1-4BE3-E8D9DB575CF2}"/>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2032143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4A0DA-FEDF-6A1D-C208-775F71A8E5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ACDBDB-9797-9D1D-754F-CCF61E6E03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32CC08-9A8A-8229-F9B7-860D9743CE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D46B28-CB18-4305-F5AD-18656E4AD2F1}"/>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6" name="Footer Placeholder 5">
            <a:extLst>
              <a:ext uri="{FF2B5EF4-FFF2-40B4-BE49-F238E27FC236}">
                <a16:creationId xmlns:a16="http://schemas.microsoft.com/office/drawing/2014/main" id="{8F542923-1494-8BBD-587F-51F47EB3D4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0CD343-FA7B-07AE-78C6-2A421624BB67}"/>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3689812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A8FF5-C650-F576-FA79-4E4E0EBBED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895A4D9-43DC-00ED-6F0A-7E3DF3265C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EEDE74F-386C-E4A4-B160-D9FFFF058E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8CE219-220E-2072-1C92-674BE3EDA89D}"/>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6" name="Footer Placeholder 5">
            <a:extLst>
              <a:ext uri="{FF2B5EF4-FFF2-40B4-BE49-F238E27FC236}">
                <a16:creationId xmlns:a16="http://schemas.microsoft.com/office/drawing/2014/main" id="{65853174-97DD-DF84-3325-379467E3B5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E33DF4-42DD-A6A5-A9E6-B7294B85D12C}"/>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302162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AA9D7A-BFBE-F83F-79A0-CA0FE753E0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72373C-2C1A-C3A5-F184-C5E64B826C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27B733-A2CA-1789-0E8B-0ADDE31B62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C1F52888-EA25-6335-16DA-932676EAB1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3FA26B6-322A-F26F-495E-F1C46F3F0B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000B476-4978-4465-8AF0-8AE7F639423F}" type="slidenum">
              <a:rPr lang="en-US" smtClean="0"/>
              <a:t>‹N°›</a:t>
            </a:fld>
            <a:endParaRPr lang="en-US"/>
          </a:p>
        </p:txBody>
      </p:sp>
    </p:spTree>
    <p:extLst>
      <p:ext uri="{BB962C8B-B14F-4D97-AF65-F5344CB8AC3E}">
        <p14:creationId xmlns:p14="http://schemas.microsoft.com/office/powerpoint/2010/main" val="1532055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0" name="Picture 2099">
            <a:extLst>
              <a:ext uri="{FF2B5EF4-FFF2-40B4-BE49-F238E27FC236}">
                <a16:creationId xmlns:a16="http://schemas.microsoft.com/office/drawing/2014/main" id="{7D1CEE8A-C453-8118-D47D-0BD18D3A6F91}"/>
              </a:ext>
            </a:extLst>
          </p:cNvPr>
          <p:cNvPicPr>
            <a:picLocks noChangeAspect="1"/>
          </p:cNvPicPr>
          <p:nvPr/>
        </p:nvPicPr>
        <p:blipFill>
          <a:blip r:embed="rId3"/>
          <a:stretch>
            <a:fillRect/>
          </a:stretch>
        </p:blipFill>
        <p:spPr>
          <a:xfrm>
            <a:off x="0" y="33799"/>
            <a:ext cx="4500830" cy="6824201"/>
          </a:xfrm>
          <a:prstGeom prst="rect">
            <a:avLst/>
          </a:prstGeom>
          <a:ln>
            <a:noFill/>
          </a:ln>
          <a:effectLst>
            <a:outerShdw blurRad="292100" dist="139700" dir="2700000" algn="tl" rotWithShape="0">
              <a:srgbClr val="333333">
                <a:alpha val="65000"/>
              </a:srgbClr>
            </a:outerShdw>
          </a:effectLst>
        </p:spPr>
      </p:pic>
      <p:sp>
        <p:nvSpPr>
          <p:cNvPr id="2101" name="TextBox 2100">
            <a:extLst>
              <a:ext uri="{FF2B5EF4-FFF2-40B4-BE49-F238E27FC236}">
                <a16:creationId xmlns:a16="http://schemas.microsoft.com/office/drawing/2014/main" id="{49E792DD-CF6E-367B-B9F1-59AA5C4E9863}"/>
              </a:ext>
            </a:extLst>
          </p:cNvPr>
          <p:cNvSpPr txBox="1"/>
          <p:nvPr/>
        </p:nvSpPr>
        <p:spPr>
          <a:xfrm>
            <a:off x="6700986" y="101374"/>
            <a:ext cx="4626598" cy="6555641"/>
          </a:xfrm>
          <a:prstGeom prst="rect">
            <a:avLst/>
          </a:prstGeom>
          <a:noFill/>
        </p:spPr>
        <p:txBody>
          <a:bodyPr wrap="square">
            <a:spAutoFit/>
          </a:bodyPr>
          <a:lstStyle/>
          <a:p>
            <a:pPr algn="ctr"/>
            <a:r>
              <a:rPr lang="fr-FR" sz="3200" b="1" i="1" noProof="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t>Matériel de formation complémentaire</a:t>
            </a:r>
          </a:p>
          <a:p>
            <a:endParaRPr lang="fr-FR" b="1" noProof="0">
              <a:solidFill>
                <a:srgbClr val="424242"/>
              </a:solidFill>
              <a:latin typeface="Calibri Light" panose="020F0302020204030204" pitchFamily="34" charset="0"/>
              <a:ea typeface="Calibri Light" panose="020F0302020204030204" pitchFamily="34" charset="0"/>
              <a:cs typeface="Calibri Light" panose="020F0302020204030204" pitchFamily="34" charset="0"/>
            </a:endParaRPr>
          </a:p>
          <a:p>
            <a:endParaRPr lang="fr-FR" b="1" i="0" noProof="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endParaRPr>
          </a:p>
          <a:p>
            <a:endParaRPr lang="fr-FR" b="1" noProof="0">
              <a:solidFill>
                <a:srgbClr val="424242"/>
              </a:solidFill>
              <a:latin typeface="Calibri Light" panose="020F0302020204030204" pitchFamily="34" charset="0"/>
              <a:ea typeface="Calibri Light" panose="020F0302020204030204" pitchFamily="34" charset="0"/>
              <a:cs typeface="Calibri Light" panose="020F0302020204030204" pitchFamily="34" charset="0"/>
            </a:endParaRPr>
          </a:p>
          <a:p>
            <a:pPr algn="ctr"/>
            <a:br>
              <a:rPr lang="fr-FR" sz="3200" i="0" noProof="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br>
            <a:r>
              <a:rPr lang="fr-FR" sz="5400" i="0" noProof="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t>Intégrer la dimension de genre dans le travail des forces </a:t>
            </a:r>
            <a:r>
              <a:rPr lang="fr-FR" sz="5400" noProof="0">
                <a:solidFill>
                  <a:srgbClr val="424242"/>
                </a:solidFill>
                <a:latin typeface="Calibri Light" panose="020F0302020204030204" pitchFamily="34" charset="0"/>
                <a:ea typeface="Calibri Light" panose="020F0302020204030204" pitchFamily="34" charset="0"/>
                <a:cs typeface="Calibri Light" panose="020F0302020204030204" pitchFamily="34" charset="0"/>
              </a:rPr>
              <a:t>militaires</a:t>
            </a:r>
            <a:endParaRPr lang="fr-FR" sz="5400" noProof="0">
              <a:latin typeface="Calibri Light" panose="020F0302020204030204" pitchFamily="34" charset="0"/>
              <a:ea typeface="Calibri Light" panose="020F0302020204030204" pitchFamily="34" charset="0"/>
              <a:cs typeface="Calibri Light" panose="020F0302020204030204" pitchFamily="34" charset="0"/>
            </a:endParaRPr>
          </a:p>
        </p:txBody>
      </p:sp>
      <p:pic>
        <p:nvPicPr>
          <p:cNvPr id="2104" name="Picture 2103">
            <a:extLst>
              <a:ext uri="{FF2B5EF4-FFF2-40B4-BE49-F238E27FC236}">
                <a16:creationId xmlns:a16="http://schemas.microsoft.com/office/drawing/2014/main" id="{9E7E2319-754D-78F1-3236-B163C82486AA}"/>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858640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BCF5865-B7D6-3BA5-08B8-A6FDC9008FFB}"/>
              </a:ext>
            </a:extLst>
          </p:cNvPr>
          <p:cNvSpPr txBox="1">
            <a:spLocks/>
          </p:cNvSpPr>
          <p:nvPr/>
        </p:nvSpPr>
        <p:spPr>
          <a:xfrm>
            <a:off x="1287780" y="2889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a:t>Objectifs</a:t>
            </a:r>
            <a:r>
              <a:rPr lang="fr-FR" noProof="0"/>
              <a:t> de formation</a:t>
            </a:r>
          </a:p>
        </p:txBody>
      </p:sp>
      <p:sp>
        <p:nvSpPr>
          <p:cNvPr id="5" name="Espace réservé du contenu 2">
            <a:extLst>
              <a:ext uri="{FF2B5EF4-FFF2-40B4-BE49-F238E27FC236}">
                <a16:creationId xmlns:a16="http://schemas.microsoft.com/office/drawing/2014/main" id="{D058C7B0-1394-77FC-2474-473757426E33}"/>
              </a:ext>
            </a:extLst>
          </p:cNvPr>
          <p:cNvSpPr txBox="1">
            <a:spLocks/>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7000"/>
              </a:lnSpc>
              <a:buFont typeface="Wingdings" panose="05000000000000000000" pitchFamily="2" charset="2"/>
              <a:buChar char=""/>
            </a:pPr>
            <a:r>
              <a:rPr lang="fr-FR" noProof="0">
                <a:latin typeface="Calibri" panose="020F0502020204030204" pitchFamily="34" charset="0"/>
                <a:ea typeface="Calibri" panose="020F0502020204030204" pitchFamily="34" charset="0"/>
                <a:cs typeface="Calibri" panose="020F0502020204030204" pitchFamily="34" charset="0"/>
              </a:rPr>
              <a:t>Renforcer la compréhension des concepts fondamentaux et du cadre normatif relatif à l’égalité des genres</a:t>
            </a:r>
          </a:p>
          <a:p>
            <a:pPr marL="342900" indent="-342900" algn="just">
              <a:lnSpc>
                <a:spcPct val="107000"/>
              </a:lnSpc>
              <a:buFont typeface="Wingdings" panose="05000000000000000000" pitchFamily="2" charset="2"/>
              <a:buChar char=""/>
            </a:pPr>
            <a:r>
              <a:rPr lang="fr-FR" noProof="0">
                <a:latin typeface="Calibri" panose="020F0502020204030204" pitchFamily="34" charset="0"/>
                <a:ea typeface="Calibri" panose="020F0502020204030204" pitchFamily="34" charset="0"/>
                <a:cs typeface="Calibri" panose="020F0502020204030204" pitchFamily="34" charset="0"/>
              </a:rPr>
              <a:t>Déterminer l’importance de l’intégration de la dimension de genre dans les fonctions et mandats des forces armées</a:t>
            </a:r>
          </a:p>
          <a:p>
            <a:pPr marL="342900" indent="-342900" algn="just">
              <a:lnSpc>
                <a:spcPct val="107000"/>
              </a:lnSpc>
              <a:buFont typeface="Wingdings" panose="05000000000000000000" pitchFamily="2" charset="2"/>
              <a:buChar char=""/>
            </a:pPr>
            <a:r>
              <a:rPr lang="fr-FR" noProof="0">
                <a:latin typeface="Calibri" panose="020F0502020204030204" pitchFamily="34" charset="0"/>
                <a:ea typeface="Calibri" panose="020F0502020204030204" pitchFamily="34" charset="0"/>
                <a:cs typeface="Calibri" panose="020F0502020204030204" pitchFamily="34" charset="0"/>
              </a:rPr>
              <a:t>Identifier les modalités pratiques d’intégration de la perspective de genre dans les activités militaires</a:t>
            </a:r>
            <a:endParaRPr lang="fr-FR" noProof="0"/>
          </a:p>
        </p:txBody>
      </p:sp>
    </p:spTree>
    <p:extLst>
      <p:ext uri="{BB962C8B-B14F-4D97-AF65-F5344CB8AC3E}">
        <p14:creationId xmlns:p14="http://schemas.microsoft.com/office/powerpoint/2010/main" val="3551816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4AD7947-5527-F088-B252-D3478732C9B2}"/>
              </a:ext>
            </a:extLst>
          </p:cNvPr>
          <p:cNvSpPr/>
          <p:nvPr/>
        </p:nvSpPr>
        <p:spPr>
          <a:xfrm>
            <a:off x="439103" y="1245870"/>
            <a:ext cx="4617720" cy="542966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fr-FR" sz="2800" b="1" noProof="0">
                <a:solidFill>
                  <a:schemeClr val="tx1"/>
                </a:solidFill>
                <a:latin typeface="Calibri"/>
                <a:ea typeface="Calibri"/>
                <a:cs typeface="Calibri"/>
              </a:rPr>
              <a:t>Le sexe</a:t>
            </a:r>
            <a:endParaRPr lang="en-US" sz="2800" noProof="0">
              <a:solidFill>
                <a:schemeClr val="tx1"/>
              </a:solidFill>
              <a:latin typeface="Calibri"/>
              <a:ea typeface="Calibri"/>
              <a:cs typeface="Calibri"/>
            </a:endParaRPr>
          </a:p>
          <a:p>
            <a:endParaRPr lang="fr-FR" sz="2800" noProof="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fr-FR" sz="2800">
                <a:solidFill>
                  <a:schemeClr val="tx1"/>
                </a:solidFill>
                <a:latin typeface="Calibri"/>
                <a:ea typeface="Calibri"/>
                <a:cs typeface="Calibri"/>
              </a:rPr>
              <a:t>Différences biologiques </a:t>
            </a:r>
            <a:r>
              <a:rPr lang="fr-FR" sz="2800" noProof="0">
                <a:solidFill>
                  <a:schemeClr val="tx1"/>
                </a:solidFill>
                <a:latin typeface="Calibri"/>
                <a:ea typeface="Calibri"/>
                <a:cs typeface="Calibri"/>
              </a:rPr>
              <a:t>entre </a:t>
            </a:r>
            <a:r>
              <a:rPr lang="fr-FR" sz="2800">
                <a:solidFill>
                  <a:schemeClr val="tx1"/>
                </a:solidFill>
                <a:latin typeface="Calibri"/>
                <a:ea typeface="Calibri"/>
                <a:cs typeface="Calibri"/>
              </a:rPr>
              <a:t>hommes </a:t>
            </a:r>
            <a:r>
              <a:rPr lang="fr-FR" sz="2800" noProof="0">
                <a:solidFill>
                  <a:schemeClr val="tx1"/>
                </a:solidFill>
                <a:latin typeface="Calibri"/>
                <a:ea typeface="Calibri"/>
                <a:cs typeface="Calibri"/>
              </a:rPr>
              <a:t>et femmes</a:t>
            </a:r>
            <a:endParaRPr lang="en-US" sz="2800" noProof="0">
              <a:solidFill>
                <a:schemeClr val="tx1"/>
              </a:solidFill>
              <a:latin typeface="Calibri"/>
              <a:ea typeface="Calibri"/>
              <a:cs typeface="Calibri"/>
            </a:endParaRPr>
          </a:p>
          <a:p>
            <a:pPr algn="ctr"/>
            <a:endParaRPr lang="fr-FR" sz="2800" noProof="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Bef>
                <a:spcPts val="300"/>
              </a:spcBef>
              <a:spcAft>
                <a:spcPts val="300"/>
              </a:spcAft>
            </a:pPr>
            <a:r>
              <a:rPr lang="fr-FR" sz="2800" b="0" i="0" noProof="0">
                <a:solidFill>
                  <a:schemeClr val="tx1"/>
                </a:solidFill>
                <a:effectLst/>
                <a:latin typeface="Calibri"/>
                <a:ea typeface="Calibri"/>
                <a:cs typeface="Calibri"/>
              </a:rPr>
              <a:t>C’est une</a:t>
            </a:r>
            <a:r>
              <a:rPr lang="fr-FR" sz="2800">
                <a:solidFill>
                  <a:schemeClr val="tx1"/>
                </a:solidFill>
                <a:latin typeface="Calibri"/>
                <a:ea typeface="Calibri"/>
                <a:cs typeface="Calibri"/>
              </a:rPr>
              <a:t> caractéristique </a:t>
            </a:r>
            <a:r>
              <a:rPr lang="fr-FR" sz="2800" b="0" i="0" noProof="0">
                <a:solidFill>
                  <a:schemeClr val="tx1"/>
                </a:solidFill>
                <a:effectLst/>
                <a:latin typeface="Calibri"/>
                <a:ea typeface="Calibri"/>
                <a:cs typeface="Calibri"/>
              </a:rPr>
              <a:t>: </a:t>
            </a:r>
            <a:endParaRPr lang="en-US" sz="2800" b="0" i="0" noProof="0">
              <a:solidFill>
                <a:schemeClr val="tx1"/>
              </a:solidFill>
              <a:effectLst/>
              <a:latin typeface="Calibri"/>
              <a:ea typeface="Calibri"/>
              <a:cs typeface="Calibri"/>
            </a:endParaRPr>
          </a:p>
          <a:p>
            <a:pPr>
              <a:spcBef>
                <a:spcPts val="300"/>
              </a:spcBef>
              <a:spcAft>
                <a:spcPts val="300"/>
              </a:spcAft>
            </a:pPr>
            <a:r>
              <a:rPr lang="fr-FR" sz="2800">
                <a:solidFill>
                  <a:schemeClr val="tx1"/>
                </a:solidFill>
                <a:latin typeface="Calibri"/>
                <a:ea typeface="Calibri"/>
                <a:cs typeface="Calibri"/>
              </a:rPr>
              <a:t>Définie </a:t>
            </a:r>
            <a:r>
              <a:rPr lang="fr-FR" sz="2800" b="0" i="0" noProof="0">
                <a:solidFill>
                  <a:schemeClr val="tx1"/>
                </a:solidFill>
                <a:effectLst/>
                <a:latin typeface="Calibri"/>
                <a:ea typeface="Calibri"/>
                <a:cs typeface="Calibri"/>
              </a:rPr>
              <a:t>biologiquement</a:t>
            </a:r>
            <a:endParaRPr lang="en-US" sz="2800" b="0" i="0" noProof="0">
              <a:solidFill>
                <a:schemeClr val="tx1"/>
              </a:solidFill>
              <a:effectLst/>
              <a:latin typeface="Calibri"/>
              <a:ea typeface="Calibri"/>
              <a:cs typeface="Calibri"/>
            </a:endParaRPr>
          </a:p>
          <a:p>
            <a:pPr algn="l">
              <a:spcBef>
                <a:spcPts val="300"/>
              </a:spcBef>
              <a:spcAft>
                <a:spcPts val="300"/>
              </a:spcAft>
            </a:pPr>
            <a:r>
              <a:rPr lang="fr-FR" sz="2800" b="0" i="0" noProof="0">
                <a:solidFill>
                  <a:schemeClr val="tx1"/>
                </a:solidFill>
                <a:effectLst/>
                <a:latin typeface="Calibri"/>
                <a:ea typeface="Calibri"/>
                <a:cs typeface="Calibri"/>
              </a:rPr>
              <a:t>Généralement déterminée à la naissance</a:t>
            </a:r>
            <a:endParaRPr lang="en-US" sz="2800" b="0" i="0" noProof="0">
              <a:solidFill>
                <a:schemeClr val="tx1"/>
              </a:solidFill>
              <a:effectLst/>
              <a:latin typeface="Calibri"/>
              <a:ea typeface="Calibri"/>
              <a:cs typeface="Calibri"/>
            </a:endParaRPr>
          </a:p>
          <a:p>
            <a:pPr>
              <a:spcBef>
                <a:spcPts val="300"/>
              </a:spcBef>
              <a:spcAft>
                <a:spcPts val="300"/>
              </a:spcAft>
            </a:pPr>
            <a:r>
              <a:rPr lang="fr-FR" sz="2800" b="0" i="0" noProof="0">
                <a:solidFill>
                  <a:schemeClr val="tx1"/>
                </a:solidFill>
                <a:effectLst/>
                <a:latin typeface="Calibri"/>
                <a:ea typeface="Calibri"/>
                <a:cs typeface="Calibri"/>
              </a:rPr>
              <a:t>Universelle</a:t>
            </a:r>
            <a:endParaRPr lang="en-US" sz="2800">
              <a:solidFill>
                <a:schemeClr val="tx1"/>
              </a:solidFill>
              <a:latin typeface="Calibri"/>
              <a:ea typeface="Calibri"/>
              <a:cs typeface="Calibri"/>
            </a:endParaRPr>
          </a:p>
        </p:txBody>
      </p:sp>
      <p:sp>
        <p:nvSpPr>
          <p:cNvPr id="6" name="TextBox 5">
            <a:extLst>
              <a:ext uri="{FF2B5EF4-FFF2-40B4-BE49-F238E27FC236}">
                <a16:creationId xmlns:a16="http://schemas.microsoft.com/office/drawing/2014/main" id="{7F4B3A7A-9FEA-F2DA-E78C-1E8912293E1C}"/>
              </a:ext>
            </a:extLst>
          </p:cNvPr>
          <p:cNvSpPr txBox="1"/>
          <p:nvPr/>
        </p:nvSpPr>
        <p:spPr>
          <a:xfrm>
            <a:off x="5654993" y="1154431"/>
            <a:ext cx="6097904" cy="3108543"/>
          </a:xfrm>
          <a:prstGeom prst="rect">
            <a:avLst/>
          </a:prstGeom>
          <a:noFill/>
        </p:spPr>
        <p:txBody>
          <a:bodyPr wrap="square">
            <a:spAutoFit/>
          </a:bodyPr>
          <a:lstStyle/>
          <a:p>
            <a:r>
              <a:rPr lang="fr-FR" sz="2800" b="1"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Genre</a:t>
            </a:r>
          </a:p>
          <a:p>
            <a:br>
              <a:rPr lang="fr-FR" sz="2800" noProof="0">
                <a:latin typeface="Calibri" panose="020F0502020204030204" pitchFamily="34" charset="0"/>
                <a:ea typeface="Calibri" panose="020F0502020204030204" pitchFamily="34" charset="0"/>
                <a:cs typeface="Calibri" panose="020F0502020204030204" pitchFamily="34" charset="0"/>
              </a:rPr>
            </a:br>
            <a:r>
              <a:rPr lang="fr-FR" sz="2800" b="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Fait référence à ce qu’une société considère comme approprié ou attendu pour les femmes et les hommes — en termes de comportements, d’attitudes et d’actions.</a:t>
            </a:r>
            <a:endParaRPr lang="fr-FR" sz="2800" noProof="0">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5FC22956-59D3-3A58-94E5-F5A2E02AC42E}"/>
              </a:ext>
            </a:extLst>
          </p:cNvPr>
          <p:cNvSpPr txBox="1"/>
          <p:nvPr/>
        </p:nvSpPr>
        <p:spPr>
          <a:xfrm>
            <a:off x="5776437" y="4693861"/>
            <a:ext cx="6097904" cy="2046714"/>
          </a:xfrm>
          <a:prstGeom prst="rect">
            <a:avLst/>
          </a:prstGeom>
          <a:noFill/>
        </p:spPr>
        <p:txBody>
          <a:bodyPr wrap="square">
            <a:spAutoFit/>
          </a:bodyPr>
          <a:lstStyle/>
          <a:p>
            <a:pPr algn="l">
              <a:spcBef>
                <a:spcPts val="600"/>
              </a:spcBef>
              <a:spcAft>
                <a:spcPts val="300"/>
              </a:spcAft>
              <a:buNone/>
            </a:pPr>
            <a:r>
              <a:rPr lang="fr-FR" sz="280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Cela :</a:t>
            </a:r>
          </a:p>
          <a:p>
            <a:pPr algn="l">
              <a:spcBef>
                <a:spcPts val="300"/>
              </a:spcBef>
              <a:spcAft>
                <a:spcPts val="300"/>
              </a:spcAft>
            </a:pPr>
            <a:r>
              <a:rPr lang="fr-FR" sz="280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Définit des limites</a:t>
            </a:r>
          </a:p>
          <a:p>
            <a:pPr algn="l">
              <a:spcBef>
                <a:spcPts val="300"/>
              </a:spcBef>
              <a:spcAft>
                <a:spcPts val="300"/>
              </a:spcAft>
            </a:pPr>
            <a:r>
              <a:rPr lang="fr-FR" sz="280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Façonne les attentes</a:t>
            </a:r>
          </a:p>
          <a:p>
            <a:pPr algn="l">
              <a:spcBef>
                <a:spcPts val="300"/>
              </a:spcBef>
              <a:spcAft>
                <a:spcPts val="300"/>
              </a:spcAft>
            </a:pPr>
            <a:r>
              <a:rPr lang="fr-FR" sz="280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Établit des règles</a:t>
            </a:r>
          </a:p>
        </p:txBody>
      </p:sp>
      <p:sp>
        <p:nvSpPr>
          <p:cNvPr id="10" name="TextBox 9">
            <a:extLst>
              <a:ext uri="{FF2B5EF4-FFF2-40B4-BE49-F238E27FC236}">
                <a16:creationId xmlns:a16="http://schemas.microsoft.com/office/drawing/2014/main" id="{DF65AF8B-A26C-C007-3476-584221BA69CD}"/>
              </a:ext>
            </a:extLst>
          </p:cNvPr>
          <p:cNvSpPr txBox="1"/>
          <p:nvPr/>
        </p:nvSpPr>
        <p:spPr>
          <a:xfrm>
            <a:off x="2606041" y="182464"/>
            <a:ext cx="6097904" cy="769441"/>
          </a:xfrm>
          <a:prstGeom prst="rect">
            <a:avLst/>
          </a:prstGeom>
          <a:noFill/>
        </p:spPr>
        <p:txBody>
          <a:bodyPr wrap="square">
            <a:spAutoFit/>
          </a:bodyPr>
          <a:lstStyle/>
          <a:p>
            <a:r>
              <a:rPr lang="fr-FR" sz="4400" noProof="0">
                <a:latin typeface="Calibri" panose="020F0502020204030204" pitchFamily="34" charset="0"/>
                <a:ea typeface="Calibri" panose="020F0502020204030204" pitchFamily="34" charset="0"/>
                <a:cs typeface="Calibri" panose="020F0502020204030204" pitchFamily="34" charset="0"/>
              </a:rPr>
              <a:t>Qu’est-ce que le Genre?</a:t>
            </a:r>
          </a:p>
        </p:txBody>
      </p:sp>
    </p:spTree>
    <p:extLst>
      <p:ext uri="{BB962C8B-B14F-4D97-AF65-F5344CB8AC3E}">
        <p14:creationId xmlns:p14="http://schemas.microsoft.com/office/powerpoint/2010/main" val="3467038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C6B49C8F-09A7-1C02-F292-056DADAA3284}"/>
              </a:ext>
            </a:extLst>
          </p:cNvPr>
          <p:cNvSpPr txBox="1">
            <a:spLocks/>
          </p:cNvSpPr>
          <p:nvPr/>
        </p:nvSpPr>
        <p:spPr>
          <a:xfrm>
            <a:off x="838200" y="3376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fr-FR">
                <a:solidFill>
                  <a:sysClr val="windowText" lastClr="000000"/>
                </a:solidFill>
                <a:latin typeface="Calibri Light" panose="020F0302020204030204"/>
              </a:rPr>
              <a:t>Cadre normatif</a:t>
            </a:r>
          </a:p>
        </p:txBody>
      </p:sp>
      <p:graphicFrame>
        <p:nvGraphicFramePr>
          <p:cNvPr id="28" name="Espace réservé du contenu 3">
            <a:extLst>
              <a:ext uri="{FF2B5EF4-FFF2-40B4-BE49-F238E27FC236}">
                <a16:creationId xmlns:a16="http://schemas.microsoft.com/office/drawing/2014/main" id="{C205F811-88A9-9666-E2DA-E8202157CD0F}"/>
              </a:ext>
            </a:extLst>
          </p:cNvPr>
          <p:cNvGraphicFramePr>
            <a:graphicFrameLocks/>
          </p:cNvGraphicFramePr>
          <p:nvPr/>
        </p:nvGraphicFramePr>
        <p:xfrm>
          <a:off x="838200" y="1569874"/>
          <a:ext cx="10794358" cy="4895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20917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88451EEC-9955-FF26-2E9D-85860887028B}"/>
              </a:ext>
            </a:extLst>
          </p:cNvPr>
          <p:cNvSpPr>
            <a:spLocks noGrp="1"/>
          </p:cNvSpPr>
          <p:nvPr>
            <p:ph type="title"/>
          </p:nvPr>
        </p:nvSpPr>
        <p:spPr>
          <a:xfrm>
            <a:off x="838200" y="365125"/>
            <a:ext cx="10515600" cy="1325563"/>
          </a:xfrm>
        </p:spPr>
        <p:txBody>
          <a:bodyPr/>
          <a:lstStyle/>
          <a:p>
            <a:r>
              <a:rPr lang="fr-FR" noProof="0"/>
              <a:t>Agenda </a:t>
            </a:r>
            <a:r>
              <a:rPr lang="fr-FR"/>
              <a:t>"Femmes</a:t>
            </a:r>
            <a:r>
              <a:rPr lang="fr-FR" noProof="0"/>
              <a:t>, paix et sécurité</a:t>
            </a:r>
            <a:r>
              <a:rPr lang="fr-FR"/>
              <a:t>"</a:t>
            </a:r>
          </a:p>
        </p:txBody>
      </p:sp>
      <p:pic>
        <p:nvPicPr>
          <p:cNvPr id="5" name="Image 11">
            <a:extLst>
              <a:ext uri="{FF2B5EF4-FFF2-40B4-BE49-F238E27FC236}">
                <a16:creationId xmlns:a16="http://schemas.microsoft.com/office/drawing/2014/main" id="{00F47A8E-7F77-1CA4-CE83-8136E99C37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290742" y="1496206"/>
            <a:ext cx="2253035" cy="4859079"/>
          </a:xfrm>
          <a:prstGeom prst="rect">
            <a:avLst/>
          </a:prstGeom>
        </p:spPr>
      </p:pic>
      <p:pic>
        <p:nvPicPr>
          <p:cNvPr id="6" name="Image 12">
            <a:extLst>
              <a:ext uri="{FF2B5EF4-FFF2-40B4-BE49-F238E27FC236}">
                <a16:creationId xmlns:a16="http://schemas.microsoft.com/office/drawing/2014/main" id="{D063A4E3-3CBA-F642-C01E-54D06BEDEA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737573" y="1443403"/>
            <a:ext cx="2253035" cy="4859079"/>
          </a:xfrm>
          <a:prstGeom prst="rect">
            <a:avLst/>
          </a:prstGeom>
        </p:spPr>
      </p:pic>
      <p:pic>
        <p:nvPicPr>
          <p:cNvPr id="7" name="Image 13">
            <a:extLst>
              <a:ext uri="{FF2B5EF4-FFF2-40B4-BE49-F238E27FC236}">
                <a16:creationId xmlns:a16="http://schemas.microsoft.com/office/drawing/2014/main" id="{0AAA7FEE-94C0-E333-80BC-ABC2819A9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184404" y="1426627"/>
            <a:ext cx="2253035" cy="4859079"/>
          </a:xfrm>
          <a:prstGeom prst="rect">
            <a:avLst/>
          </a:prstGeom>
        </p:spPr>
      </p:pic>
      <p:pic>
        <p:nvPicPr>
          <p:cNvPr id="8" name="Image 14">
            <a:extLst>
              <a:ext uri="{FF2B5EF4-FFF2-40B4-BE49-F238E27FC236}">
                <a16:creationId xmlns:a16="http://schemas.microsoft.com/office/drawing/2014/main" id="{9D01DE76-7F7C-2350-48FA-3BFA7E439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625208" y="1426626"/>
            <a:ext cx="2253035" cy="4859079"/>
          </a:xfrm>
          <a:prstGeom prst="rect">
            <a:avLst/>
          </a:prstGeom>
        </p:spPr>
      </p:pic>
      <p:sp>
        <p:nvSpPr>
          <p:cNvPr id="9" name="Rectangle : coins arrondis 4">
            <a:extLst>
              <a:ext uri="{FF2B5EF4-FFF2-40B4-BE49-F238E27FC236}">
                <a16:creationId xmlns:a16="http://schemas.microsoft.com/office/drawing/2014/main" id="{DC449609-12C3-9E52-BC3B-F6FE03A1858B}"/>
              </a:ext>
            </a:extLst>
          </p:cNvPr>
          <p:cNvSpPr/>
          <p:nvPr/>
        </p:nvSpPr>
        <p:spPr>
          <a:xfrm>
            <a:off x="1317530" y="2626310"/>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a:solidFill>
                  <a:schemeClr val="bg1"/>
                </a:solidFill>
              </a:rPr>
              <a:t>Participation</a:t>
            </a:r>
          </a:p>
        </p:txBody>
      </p:sp>
      <p:sp>
        <p:nvSpPr>
          <p:cNvPr id="10" name="Rectangle : coins arrondis 7">
            <a:extLst>
              <a:ext uri="{FF2B5EF4-FFF2-40B4-BE49-F238E27FC236}">
                <a16:creationId xmlns:a16="http://schemas.microsoft.com/office/drawing/2014/main" id="{A633830E-D733-22BA-77EB-69BA681BBCBB}"/>
              </a:ext>
            </a:extLst>
          </p:cNvPr>
          <p:cNvSpPr/>
          <p:nvPr/>
        </p:nvSpPr>
        <p:spPr>
          <a:xfrm>
            <a:off x="3754178" y="334227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a:solidFill>
                  <a:schemeClr val="bg1"/>
                </a:solidFill>
              </a:rPr>
              <a:t>Protection</a:t>
            </a:r>
          </a:p>
        </p:txBody>
      </p:sp>
      <p:sp>
        <p:nvSpPr>
          <p:cNvPr id="11" name="Rectangle : coins arrondis 8">
            <a:extLst>
              <a:ext uri="{FF2B5EF4-FFF2-40B4-BE49-F238E27FC236}">
                <a16:creationId xmlns:a16="http://schemas.microsoft.com/office/drawing/2014/main" id="{19F07650-AAC6-D999-2D89-D40ED54508AC}"/>
              </a:ext>
            </a:extLst>
          </p:cNvPr>
          <p:cNvSpPr/>
          <p:nvPr/>
        </p:nvSpPr>
        <p:spPr>
          <a:xfrm>
            <a:off x="8677807" y="477753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a:solidFill>
                  <a:schemeClr val="bg1"/>
                </a:solidFill>
              </a:rPr>
              <a:t>Secours et rétablissement</a:t>
            </a:r>
          </a:p>
        </p:txBody>
      </p:sp>
      <p:sp>
        <p:nvSpPr>
          <p:cNvPr id="12" name="Rectangle : coins arrondis 9">
            <a:extLst>
              <a:ext uri="{FF2B5EF4-FFF2-40B4-BE49-F238E27FC236}">
                <a16:creationId xmlns:a16="http://schemas.microsoft.com/office/drawing/2014/main" id="{0A75C532-221C-6D7A-394B-4EEC687CB712}"/>
              </a:ext>
            </a:extLst>
          </p:cNvPr>
          <p:cNvSpPr/>
          <p:nvPr/>
        </p:nvSpPr>
        <p:spPr>
          <a:xfrm>
            <a:off x="6226785" y="405990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a:solidFill>
                  <a:schemeClr val="bg1"/>
                </a:solidFill>
              </a:rPr>
              <a:t>Prevention</a:t>
            </a:r>
          </a:p>
        </p:txBody>
      </p:sp>
    </p:spTree>
    <p:extLst>
      <p:ext uri="{BB962C8B-B14F-4D97-AF65-F5344CB8AC3E}">
        <p14:creationId xmlns:p14="http://schemas.microsoft.com/office/powerpoint/2010/main" val="23848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13086383-64C6-21EC-6F6D-F993D6C98F3A}"/>
              </a:ext>
            </a:extLst>
          </p:cNvPr>
          <p:cNvSpPr>
            <a:spLocks noGrp="1"/>
          </p:cNvSpPr>
          <p:nvPr>
            <p:ph idx="1"/>
          </p:nvPr>
        </p:nvSpPr>
        <p:spPr>
          <a:xfrm>
            <a:off x="838200" y="1253331"/>
            <a:ext cx="10515600" cy="4351338"/>
          </a:xfrm>
        </p:spPr>
        <p:txBody>
          <a:bodyPr vert="horz" lIns="91440" tIns="45720" rIns="91440" bIns="45720" rtlCol="0" anchor="t">
            <a:normAutofit/>
          </a:bodyPr>
          <a:lstStyle/>
          <a:p>
            <a:pPr marL="0" indent="0">
              <a:buNone/>
            </a:pPr>
            <a:endParaRPr lang="fr-FR" noProof="0"/>
          </a:p>
          <a:p>
            <a:pPr marL="0" indent="0">
              <a:buNone/>
            </a:pPr>
            <a:endParaRPr lang="fr-FR" noProof="0"/>
          </a:p>
          <a:p>
            <a:pPr marL="0" indent="0" algn="ctr">
              <a:buNone/>
            </a:pPr>
            <a:r>
              <a:rPr lang="fr-FR" sz="4800" b="1" noProof="0">
                <a:solidFill>
                  <a:srgbClr val="0070C0"/>
                </a:solidFill>
              </a:rPr>
              <a:t>EXERCICE</a:t>
            </a:r>
          </a:p>
          <a:p>
            <a:pPr marL="0" indent="0" algn="ctr">
              <a:buNone/>
            </a:pPr>
            <a:endParaRPr lang="fr-FR" sz="4800" b="1" noProof="0">
              <a:solidFill>
                <a:srgbClr val="0070C0"/>
              </a:solidFill>
            </a:endParaRPr>
          </a:p>
          <a:p>
            <a:pPr marL="0" indent="0" algn="ctr">
              <a:buNone/>
            </a:pPr>
            <a:r>
              <a:rPr lang="fr-FR" sz="5400" noProof="0"/>
              <a:t>Pourquoi les </a:t>
            </a:r>
            <a:r>
              <a:rPr lang="fr-FR" sz="5400"/>
              <a:t>considérations </a:t>
            </a:r>
            <a:r>
              <a:rPr lang="fr-FR" sz="5400" noProof="0"/>
              <a:t>de genre </a:t>
            </a:r>
            <a:r>
              <a:rPr lang="fr-FR" sz="5400"/>
              <a:t>sont-elles importantes</a:t>
            </a:r>
            <a:r>
              <a:rPr lang="fr-FR" sz="5400" noProof="0"/>
              <a:t>?</a:t>
            </a:r>
            <a:r>
              <a:rPr lang="fr-FR" sz="5400"/>
              <a:t> </a:t>
            </a:r>
            <a:endParaRPr lang="fr-FR" sz="3600" b="1" noProof="0"/>
          </a:p>
        </p:txBody>
      </p:sp>
    </p:spTree>
    <p:extLst>
      <p:ext uri="{BB962C8B-B14F-4D97-AF65-F5344CB8AC3E}">
        <p14:creationId xmlns:p14="http://schemas.microsoft.com/office/powerpoint/2010/main" val="1828254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4812B06B-0070-9B9B-C41E-48E4C75526CD}"/>
              </a:ext>
            </a:extLst>
          </p:cNvPr>
          <p:cNvSpPr>
            <a:spLocks noGrp="1"/>
          </p:cNvSpPr>
          <p:nvPr>
            <p:ph type="title"/>
          </p:nvPr>
        </p:nvSpPr>
        <p:spPr>
          <a:xfrm>
            <a:off x="838200" y="365125"/>
            <a:ext cx="10515600" cy="1325563"/>
          </a:xfrm>
        </p:spPr>
        <p:txBody>
          <a:bodyPr/>
          <a:lstStyle/>
          <a:p>
            <a:r>
              <a:rPr lang="fr-FR" noProof="0"/>
              <a:t>Comment puis-je </a:t>
            </a:r>
            <a:r>
              <a:rPr lang="fr-FR"/>
              <a:t>intégrer </a:t>
            </a:r>
            <a:r>
              <a:rPr lang="fr-FR" noProof="0"/>
              <a:t>le genre dans mon travail?</a:t>
            </a:r>
            <a:endParaRPr lang="fr-FR"/>
          </a:p>
        </p:txBody>
      </p:sp>
      <p:sp>
        <p:nvSpPr>
          <p:cNvPr id="5" name="Espace réservé du contenu 2">
            <a:extLst>
              <a:ext uri="{FF2B5EF4-FFF2-40B4-BE49-F238E27FC236}">
                <a16:creationId xmlns:a16="http://schemas.microsoft.com/office/drawing/2014/main" id="{07B1F0ED-A7D2-B276-22F4-CCE2B36A6B3E}"/>
              </a:ext>
            </a:extLst>
          </p:cNvPr>
          <p:cNvSpPr>
            <a:spLocks noGrp="1"/>
          </p:cNvSpPr>
          <p:nvPr>
            <p:ph idx="1"/>
          </p:nvPr>
        </p:nvSpPr>
        <p:spPr>
          <a:xfrm>
            <a:off x="838200" y="1825625"/>
            <a:ext cx="10515600" cy="4351338"/>
          </a:xfrm>
        </p:spPr>
        <p:txBody>
          <a:bodyPr vert="horz" lIns="91440" tIns="45720" rIns="91440" bIns="45720" rtlCol="0" anchor="t">
            <a:normAutofit fontScale="92500" lnSpcReduction="10000"/>
          </a:bodyPr>
          <a:lstStyle/>
          <a:p>
            <a:r>
              <a:rPr lang="fr-FR" sz="2600" noProof="0"/>
              <a:t>Consultation de tous les acteurs</a:t>
            </a:r>
            <a:endParaRPr lang="en-US" sz="2600" noProof="0"/>
          </a:p>
          <a:p>
            <a:endParaRPr lang="fr-FR" sz="2600" noProof="0"/>
          </a:p>
          <a:p>
            <a:r>
              <a:rPr lang="fr-FR" sz="2600" noProof="0"/>
              <a:t>Identifier les </a:t>
            </a:r>
            <a:r>
              <a:rPr lang="fr-FR" sz="2600"/>
              <a:t>normes et rôles </a:t>
            </a:r>
            <a:r>
              <a:rPr lang="fr-FR" sz="2600" noProof="0"/>
              <a:t>de </a:t>
            </a:r>
            <a:r>
              <a:rPr lang="fr-FR" sz="2600"/>
              <a:t>genre liés à une </a:t>
            </a:r>
            <a:r>
              <a:rPr lang="fr-FR" sz="2600" noProof="0"/>
              <a:t>situation/incident </a:t>
            </a:r>
            <a:r>
              <a:rPr lang="fr-FR" sz="2600"/>
              <a:t>spécifique</a:t>
            </a:r>
            <a:endParaRPr lang="en-US" sz="2600" noProof="0"/>
          </a:p>
          <a:p>
            <a:endParaRPr lang="fr-FR" sz="2600" noProof="0"/>
          </a:p>
          <a:p>
            <a:r>
              <a:rPr lang="fr-FR" sz="2600" noProof="0"/>
              <a:t>Collecter et utiliser des données quantitatives ventilées par sexe et par âge</a:t>
            </a:r>
            <a:endParaRPr lang="en-US" sz="2600" noProof="0"/>
          </a:p>
          <a:p>
            <a:endParaRPr lang="fr-FR" sz="2600"/>
          </a:p>
          <a:p>
            <a:r>
              <a:rPr lang="fr-FR" sz="2600" noProof="0"/>
              <a:t>Lorsque cela est possible, privilégier </a:t>
            </a:r>
            <a:r>
              <a:rPr lang="fr-FR" sz="2600"/>
              <a:t>le recours à des équipes d'engagement </a:t>
            </a:r>
            <a:r>
              <a:rPr lang="fr-FR" sz="2600" noProof="0"/>
              <a:t>mixtes </a:t>
            </a:r>
            <a:endParaRPr lang="en-US" sz="2600" noProof="0"/>
          </a:p>
          <a:p>
            <a:endParaRPr lang="fr-FR" sz="2600"/>
          </a:p>
          <a:p>
            <a:r>
              <a:rPr lang="fr-FR" sz="2600" noProof="0"/>
              <a:t>Faire appel à une expertise en genre si nécessaire</a:t>
            </a:r>
            <a:endParaRPr lang="en-US" sz="2600"/>
          </a:p>
          <a:p>
            <a:endParaRPr lang="fr-FR" sz="2600" noProof="0"/>
          </a:p>
          <a:p>
            <a:endParaRPr lang="fr-FR" sz="2600" noProof="0"/>
          </a:p>
          <a:p>
            <a:endParaRPr lang="fr-FR" noProof="0"/>
          </a:p>
        </p:txBody>
      </p:sp>
    </p:spTree>
    <p:extLst>
      <p:ext uri="{BB962C8B-B14F-4D97-AF65-F5344CB8AC3E}">
        <p14:creationId xmlns:p14="http://schemas.microsoft.com/office/powerpoint/2010/main" val="87416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68E6BE1-8CC3-797F-EEE5-DB21DD0A3914}"/>
              </a:ext>
            </a:extLst>
          </p:cNvPr>
          <p:cNvSpPr>
            <a:spLocks noGrp="1"/>
          </p:cNvSpPr>
          <p:nvPr>
            <p:ph type="title"/>
          </p:nvPr>
        </p:nvSpPr>
        <p:spPr>
          <a:xfrm>
            <a:off x="838200" y="365125"/>
            <a:ext cx="10515600" cy="1325563"/>
          </a:xfrm>
        </p:spPr>
        <p:txBody>
          <a:bodyPr/>
          <a:lstStyle/>
          <a:p>
            <a:r>
              <a:rPr lang="fr-FR" noProof="0" dirty="0"/>
              <a:t>RAPPEL! </a:t>
            </a:r>
          </a:p>
        </p:txBody>
      </p:sp>
      <p:sp>
        <p:nvSpPr>
          <p:cNvPr id="5" name="Espace réservé du contenu 2">
            <a:extLst>
              <a:ext uri="{FF2B5EF4-FFF2-40B4-BE49-F238E27FC236}">
                <a16:creationId xmlns:a16="http://schemas.microsoft.com/office/drawing/2014/main" id="{E6FAEF62-40E9-5B21-209B-B8812A89F8D4}"/>
              </a:ext>
            </a:extLst>
          </p:cNvPr>
          <p:cNvSpPr>
            <a:spLocks noGrp="1"/>
          </p:cNvSpPr>
          <p:nvPr>
            <p:ph idx="1"/>
          </p:nvPr>
        </p:nvSpPr>
        <p:spPr>
          <a:xfrm>
            <a:off x="838200" y="1825625"/>
            <a:ext cx="10515600" cy="4351338"/>
          </a:xfrm>
        </p:spPr>
        <p:txBody>
          <a:bodyPr vert="horz" lIns="91440" tIns="45720" rIns="91440" bIns="45720" rtlCol="0" anchor="t">
            <a:normAutofit fontScale="85000" lnSpcReduction="20000"/>
          </a:bodyPr>
          <a:lstStyle/>
          <a:p>
            <a:pPr algn="just">
              <a:lnSpc>
                <a:spcPct val="107000"/>
              </a:lnSpc>
              <a:buFont typeface="Wingdings,Sans-Serif" panose="05000000000000000000" pitchFamily="2" charset="2"/>
              <a:buChar char="Ø"/>
            </a:pPr>
            <a:r>
              <a:rPr lang="fr-FR" noProof="0" dirty="0">
                <a:effectLst/>
                <a:latin typeface="Calibri"/>
                <a:ea typeface="Calibri"/>
                <a:cs typeface="Calibri"/>
              </a:rPr>
              <a:t>Le Genre </a:t>
            </a:r>
            <a:r>
              <a:rPr lang="fr-FR" dirty="0">
                <a:latin typeface="Calibri"/>
                <a:ea typeface="Calibri"/>
                <a:cs typeface="Calibri"/>
              </a:rPr>
              <a:t>ne concerne </a:t>
            </a:r>
            <a:r>
              <a:rPr lang="fr-FR" noProof="0" dirty="0">
                <a:effectLst/>
                <a:latin typeface="Calibri"/>
                <a:ea typeface="Calibri"/>
                <a:cs typeface="Calibri"/>
              </a:rPr>
              <a:t>pas exclusivemen</a:t>
            </a:r>
            <a:r>
              <a:rPr lang="fr-FR" noProof="0" dirty="0">
                <a:latin typeface="Calibri"/>
                <a:ea typeface="Calibri"/>
                <a:cs typeface="Calibri"/>
              </a:rPr>
              <a:t>t </a:t>
            </a:r>
            <a:r>
              <a:rPr lang="fr-FR" dirty="0">
                <a:latin typeface="Calibri"/>
                <a:ea typeface="Calibri"/>
                <a:cs typeface="Calibri"/>
              </a:rPr>
              <a:t>les </a:t>
            </a:r>
            <a:r>
              <a:rPr lang="fr-FR" noProof="0" dirty="0">
                <a:latin typeface="Calibri"/>
                <a:ea typeface="Calibri"/>
                <a:cs typeface="Calibri"/>
              </a:rPr>
              <a:t>femmes</a:t>
            </a:r>
            <a:r>
              <a:rPr lang="fr-FR" dirty="0">
                <a:latin typeface="Calibri"/>
                <a:ea typeface="Calibri"/>
                <a:cs typeface="Calibri"/>
              </a:rPr>
              <a:t>.</a:t>
            </a:r>
            <a:endParaRPr lang="en-US" noProof="0" dirty="0">
              <a:effectLst/>
              <a:latin typeface="Calibri" panose="020F0502020204030204" pitchFamily="34" charset="0"/>
              <a:ea typeface="Calibri" panose="020F0502020204030204" pitchFamily="34" charset="0"/>
              <a:cs typeface="Calibri" panose="020F0502020204030204" pitchFamily="34" charset="0"/>
            </a:endParaRPr>
          </a:p>
          <a:p>
            <a:pPr lvl="0" algn="just">
              <a:lnSpc>
                <a:spcPct val="107000"/>
              </a:lnSpc>
              <a:buFont typeface="Wingdings,Sans-Serif" panose="05000000000000000000" pitchFamily="2" charset="2"/>
              <a:buChar char="Ø"/>
            </a:pPr>
            <a:endParaRPr lang="fr-FR" noProof="0">
              <a:effectLst/>
              <a:latin typeface="Calibri" panose="020F0502020204030204" pitchFamily="34" charset="0"/>
              <a:ea typeface="Calibri" panose="020F0502020204030204" pitchFamily="34" charset="0"/>
              <a:cs typeface="Calibri" panose="020F0502020204030204" pitchFamily="34" charset="0"/>
            </a:endParaRPr>
          </a:p>
          <a:p>
            <a:pPr algn="just">
              <a:lnSpc>
                <a:spcPct val="107000"/>
              </a:lnSpc>
              <a:buFont typeface="Wingdings,Sans-Serif" panose="05000000000000000000" pitchFamily="2" charset="2"/>
              <a:buChar char="Ø"/>
            </a:pPr>
            <a:r>
              <a:rPr lang="fr-FR" noProof="0" dirty="0">
                <a:latin typeface="Calibri"/>
                <a:ea typeface="Calibri"/>
                <a:cs typeface="Calibri"/>
              </a:rPr>
              <a:t>Considérer les intersectionnalités</a:t>
            </a:r>
            <a:r>
              <a:rPr lang="fr-FR" dirty="0">
                <a:latin typeface="Calibri"/>
                <a:ea typeface="Calibri"/>
                <a:cs typeface="Calibri"/>
              </a:rPr>
              <a:t>.</a:t>
            </a:r>
            <a:endParaRPr lang="fr-FR" noProof="0" dirty="0">
              <a:latin typeface="Calibri" panose="020F0502020204030204" pitchFamily="34" charset="0"/>
              <a:ea typeface="Calibri" panose="020F0502020204030204" pitchFamily="34" charset="0"/>
              <a:cs typeface="Calibri" panose="020F0502020204030204" pitchFamily="34" charset="0"/>
            </a:endParaRPr>
          </a:p>
          <a:p>
            <a:pPr lvl="0" algn="just">
              <a:lnSpc>
                <a:spcPct val="107000"/>
              </a:lnSpc>
              <a:buFont typeface="Wingdings,Sans-Serif" panose="05000000000000000000" pitchFamily="2" charset="2"/>
              <a:buChar char="Ø"/>
            </a:pPr>
            <a:endParaRPr lang="fr-FR" noProof="0">
              <a:effectLst/>
              <a:latin typeface="Calibri" panose="020F0502020204030204" pitchFamily="34" charset="0"/>
              <a:ea typeface="Calibri" panose="020F0502020204030204" pitchFamily="34" charset="0"/>
              <a:cs typeface="Calibri" panose="020F0502020204030204" pitchFamily="34" charset="0"/>
            </a:endParaRPr>
          </a:p>
          <a:p>
            <a:pPr>
              <a:buFont typeface="Wingdings,Sans-Serif" panose="05000000000000000000" pitchFamily="2" charset="2"/>
              <a:buChar char="Ø"/>
            </a:pPr>
            <a:r>
              <a:rPr lang="fr-FR" dirty="0"/>
              <a:t>Il est important de comprendre</a:t>
            </a:r>
            <a:r>
              <a:rPr lang="fr-FR" noProof="0" dirty="0"/>
              <a:t> et analyser comment les considérations de genre influencent votre travail</a:t>
            </a:r>
            <a:r>
              <a:rPr lang="fr-FR" dirty="0"/>
              <a:t>.</a:t>
            </a:r>
            <a:endParaRPr lang="en-US" dirty="0"/>
          </a:p>
          <a:p>
            <a:pPr lvl="0">
              <a:buFont typeface="Wingdings,Sans-Serif" panose="05000000000000000000" pitchFamily="2" charset="2"/>
              <a:buChar char="Ø"/>
            </a:pPr>
            <a:endParaRPr lang="fr-FR" noProof="0"/>
          </a:p>
          <a:p>
            <a:pPr>
              <a:buFont typeface="Wingdings,Sans-Serif" panose="05000000000000000000" pitchFamily="2" charset="2"/>
              <a:buChar char="Ø"/>
            </a:pPr>
            <a:r>
              <a:rPr lang="fr-FR" noProof="0" dirty="0"/>
              <a:t>Évaluez de manière critique vos propres biais, </a:t>
            </a:r>
            <a:r>
              <a:rPr lang="fr-FR" dirty="0"/>
              <a:t>soyez-en </a:t>
            </a:r>
            <a:r>
              <a:rPr lang="fr-FR" noProof="0" dirty="0" err="1"/>
              <a:t>conscient·e</a:t>
            </a:r>
            <a:r>
              <a:rPr lang="fr-FR" dirty="0" err="1"/>
              <a:t>·s</a:t>
            </a:r>
            <a:r>
              <a:rPr lang="fr-FR" noProof="0" dirty="0"/>
              <a:t> et travaillez à les corriger.</a:t>
            </a:r>
            <a:endParaRPr lang="en-US" noProof="0" dirty="0"/>
          </a:p>
          <a:p>
            <a:pPr lvl="0" algn="just">
              <a:lnSpc>
                <a:spcPct val="107000"/>
              </a:lnSpc>
              <a:buFont typeface="Arial" panose="05000000000000000000" pitchFamily="2" charset="2"/>
              <a:buChar char="•"/>
            </a:pPr>
            <a:endParaRPr lang="fr-FR" noProof="0">
              <a:latin typeface="Calibri" panose="020F0502020204030204" pitchFamily="34" charset="0"/>
              <a:ea typeface="Calibri" panose="020F0502020204030204" pitchFamily="34" charset="0"/>
              <a:cs typeface="Calibri" panose="020F0502020204030204" pitchFamily="34" charset="0"/>
            </a:endParaRPr>
          </a:p>
          <a:p>
            <a:pPr marL="0" indent="0" algn="ctr">
              <a:lnSpc>
                <a:spcPct val="107000"/>
              </a:lnSpc>
              <a:buNone/>
            </a:pPr>
            <a:r>
              <a:rPr lang="fr-FR" sz="3100" b="1" dirty="0">
                <a:latin typeface="Calibri"/>
                <a:ea typeface="Calibri"/>
                <a:cs typeface="Calibri"/>
              </a:rPr>
              <a:t>Prendre </a:t>
            </a:r>
            <a:r>
              <a:rPr lang="fr-FR" sz="3100" b="1" noProof="0" dirty="0">
                <a:latin typeface="Calibri"/>
                <a:ea typeface="Calibri"/>
                <a:cs typeface="Calibri"/>
              </a:rPr>
              <a:t>en compte </a:t>
            </a:r>
            <a:r>
              <a:rPr lang="fr-FR" sz="3100" b="1" dirty="0">
                <a:latin typeface="Calibri"/>
                <a:ea typeface="Calibri"/>
                <a:cs typeface="Calibri"/>
              </a:rPr>
              <a:t>le </a:t>
            </a:r>
            <a:r>
              <a:rPr lang="fr-FR" sz="3100" b="1" noProof="0" dirty="0">
                <a:latin typeface="Calibri"/>
                <a:ea typeface="Calibri"/>
                <a:cs typeface="Calibri"/>
              </a:rPr>
              <a:t>genre est la responsabilité de </a:t>
            </a:r>
            <a:r>
              <a:rPr lang="fr-FR" sz="3100" b="1" noProof="0" dirty="0" err="1">
                <a:latin typeface="Calibri"/>
                <a:ea typeface="Calibri"/>
                <a:cs typeface="Calibri"/>
              </a:rPr>
              <a:t>chacun·e</a:t>
            </a:r>
            <a:r>
              <a:rPr lang="fr-FR" sz="3100" b="1" noProof="0" dirty="0">
                <a:latin typeface="Calibri"/>
                <a:ea typeface="Calibri"/>
                <a:cs typeface="Calibri"/>
              </a:rPr>
              <a:t> !</a:t>
            </a:r>
            <a:endParaRPr lang="en-US" sz="3100" dirty="0">
              <a:latin typeface="Calibri"/>
              <a:ea typeface="Calibri"/>
              <a:cs typeface="Calibri"/>
            </a:endParaRPr>
          </a:p>
          <a:p>
            <a:pPr marL="342900" lvl="0" indent="-342900" algn="just">
              <a:lnSpc>
                <a:spcPct val="107000"/>
              </a:lnSpc>
              <a:buFont typeface="Wingdings,Sans-Serif" panose="05000000000000000000" pitchFamily="2" charset="2"/>
              <a:buChar char=""/>
            </a:pPr>
            <a:endParaRPr lang="fr-FR" noProof="0">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07000"/>
              </a:lnSpc>
              <a:buFont typeface="Wingdings,Sans-Serif" panose="05000000000000000000" pitchFamily="2" charset="2"/>
              <a:buChar char=""/>
            </a:pPr>
            <a:endParaRPr lang="fr-FR" noProof="0">
              <a:latin typeface="Calibri" panose="020F0502020204030204" pitchFamily="34" charset="0"/>
              <a:ea typeface="Calibri" panose="020F0502020204030204" pitchFamily="34" charset="0"/>
              <a:cs typeface="Calibri" panose="020F0502020204030204" pitchFamily="34" charset="0"/>
            </a:endParaRPr>
          </a:p>
          <a:p>
            <a:pPr lvl="0">
              <a:buFont typeface="Arial" panose="05000000000000000000" pitchFamily="2" charset="2"/>
              <a:buChar char="•"/>
            </a:pPr>
            <a:endParaRPr lang="fr-FR" sz="4000" noProof="0">
              <a:effectLst/>
              <a:latin typeface="Aptos"/>
              <a:ea typeface="Calibri" panose="020F0502020204030204" pitchFamily="34" charset="0"/>
              <a:cs typeface="Times New Roman" panose="02020603050405020304" pitchFamily="18" charset="0"/>
            </a:endParaRPr>
          </a:p>
          <a:p>
            <a:pPr algn="just">
              <a:lnSpc>
                <a:spcPct val="107000"/>
              </a:lnSpc>
              <a:buFont typeface="Wingdings" panose="05000000000000000000" pitchFamily="2" charset="2"/>
              <a:buChar char="Ø"/>
            </a:pPr>
            <a:endParaRPr lang="fr-FR" noProof="0">
              <a:latin typeface="Calibri"/>
              <a:ea typeface="Calibri"/>
              <a:cs typeface="Calibri"/>
            </a:endParaRPr>
          </a:p>
        </p:txBody>
      </p:sp>
      <p:pic>
        <p:nvPicPr>
          <p:cNvPr id="2" name="Image 1" descr="A blue tag with black text&#10;&#10;AI-generated content may be incorrect.">
            <a:extLst>
              <a:ext uri="{FF2B5EF4-FFF2-40B4-BE49-F238E27FC236}">
                <a16:creationId xmlns:a16="http://schemas.microsoft.com/office/drawing/2014/main" id="{6D0E3733-0972-6D54-285A-8ED20BC695DC}"/>
              </a:ext>
            </a:extLst>
          </p:cNvPr>
          <p:cNvPicPr>
            <a:picLocks noChangeAspect="1"/>
          </p:cNvPicPr>
          <p:nvPr/>
        </p:nvPicPr>
        <p:blipFill>
          <a:blip r:embed="rId3"/>
          <a:stretch>
            <a:fillRect/>
          </a:stretch>
        </p:blipFill>
        <p:spPr>
          <a:xfrm>
            <a:off x="9707929" y="365613"/>
            <a:ext cx="2076450" cy="1847850"/>
          </a:xfrm>
          <a:prstGeom prst="rect">
            <a:avLst/>
          </a:prstGeom>
        </p:spPr>
      </p:pic>
    </p:spTree>
    <p:extLst>
      <p:ext uri="{BB962C8B-B14F-4D97-AF65-F5344CB8AC3E}">
        <p14:creationId xmlns:p14="http://schemas.microsoft.com/office/powerpoint/2010/main" val="17778784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F84A6304-4FD3-4807-B02A-C74903057EB1}"/>
</file>

<file path=customXml/itemProps2.xml><?xml version="1.0" encoding="utf-8"?>
<ds:datastoreItem xmlns:ds="http://schemas.openxmlformats.org/officeDocument/2006/customXml" ds:itemID="{C08C7714-A885-4478-BCCC-1BABDE829E93}"/>
</file>

<file path=customXml/itemProps3.xml><?xml version="1.0" encoding="utf-8"?>
<ds:datastoreItem xmlns:ds="http://schemas.openxmlformats.org/officeDocument/2006/customXml" ds:itemID="{44D0EF31-366C-44CA-8B7F-2E38662D4501}"/>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8</Slides>
  <Notes>8</Notes>
  <HiddenSlides>0</HiddenSlide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Office Theme</vt:lpstr>
      <vt:lpstr>Présentation PowerPoint</vt:lpstr>
      <vt:lpstr>Présentation PowerPoint</vt:lpstr>
      <vt:lpstr>Présentation PowerPoint</vt:lpstr>
      <vt:lpstr>Présentation PowerPoint</vt:lpstr>
      <vt:lpstr>Agenda "Femmes, paix et sécurité"</vt:lpstr>
      <vt:lpstr>Présentation PowerPoint</vt:lpstr>
      <vt:lpstr>Comment puis-je intégrer le genre dans mon travail?</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revision>5</cp:revision>
  <dcterms:created xsi:type="dcterms:W3CDTF">2025-05-16T13:43:34Z</dcterms:created>
  <dcterms:modified xsi:type="dcterms:W3CDTF">2025-08-29T14:27:03Z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